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9" r:id="rId40"/>
    <p:sldId id="321" r:id="rId41"/>
    <p:sldId id="322" r:id="rId42"/>
    <p:sldId id="323" r:id="rId43"/>
    <p:sldId id="324" r:id="rId44"/>
    <p:sldId id="288"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client id="{F0A440D4-B6F2-4DAD-8E4B-D08BDDD02FA1}" v="5972" dt="2021-09-08T07:37:24.304"/>
    <p1510:client id="{F5CB1B6B-2FB1-4FD1-BDDA-2A2504C07373}" v="1067" dt="2021-09-07T14:46:26.38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132" d="100"/>
          <a:sy n="132" d="100"/>
        </p:scale>
        <p:origin x="56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9C188C-FCA1-40B0-A8B4-D9F79881530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E23E80E-D1F8-4D16-9888-5ADCAD8DF82A}">
      <dgm:prSet/>
      <dgm:spPr/>
      <dgm:t>
        <a:bodyPr/>
        <a:lstStyle/>
        <a:p>
          <a:pPr>
            <a:lnSpc>
              <a:spcPct val="100000"/>
            </a:lnSpc>
          </a:pPr>
          <a:r>
            <a:rPr lang="en-US"/>
            <a:t>Present your data collection with SpaceX REST calls using key phrases and flowcharts</a:t>
          </a:r>
        </a:p>
      </dgm:t>
    </dgm:pt>
    <dgm:pt modelId="{2BFE38A0-5B31-4507-BF44-CA4DCF0B379C}" type="parTrans" cxnId="{016048CA-9958-46DC-A6B1-68B2FC0FA633}">
      <dgm:prSet/>
      <dgm:spPr/>
      <dgm:t>
        <a:bodyPr/>
        <a:lstStyle/>
        <a:p>
          <a:endParaRPr lang="en-US"/>
        </a:p>
      </dgm:t>
    </dgm:pt>
    <dgm:pt modelId="{FB95DC6D-FC27-42D3-B641-9632A7FDA06F}" type="sibTrans" cxnId="{016048CA-9958-46DC-A6B1-68B2FC0FA633}">
      <dgm:prSet/>
      <dgm:spPr/>
      <dgm:t>
        <a:bodyPr/>
        <a:lstStyle/>
        <a:p>
          <a:endParaRPr lang="en-US"/>
        </a:p>
      </dgm:t>
    </dgm:pt>
    <dgm:pt modelId="{986E4CA5-38B4-42F8-AA90-3AC88672A6D0}">
      <dgm:prSet/>
      <dgm:spPr/>
      <dgm:t>
        <a:bodyPr/>
        <a:lstStyle/>
        <a:p>
          <a:pPr>
            <a:lnSpc>
              <a:spcPct val="100000"/>
            </a:lnSpc>
          </a:pPr>
          <a:r>
            <a:rPr lang="en-US"/>
            <a:t>Add the GitHub URL of the completed SpaceX API calls notebook (must include completed code cell and outcome cell), as an external reference and peer-review purpose</a:t>
          </a:r>
        </a:p>
      </dgm:t>
    </dgm:pt>
    <dgm:pt modelId="{C279FAD0-5C31-4419-BA02-0A5610A98789}" type="parTrans" cxnId="{EBC051FC-90C7-421C-B18F-931778441BB8}">
      <dgm:prSet/>
      <dgm:spPr/>
      <dgm:t>
        <a:bodyPr/>
        <a:lstStyle/>
        <a:p>
          <a:endParaRPr lang="en-US"/>
        </a:p>
      </dgm:t>
    </dgm:pt>
    <dgm:pt modelId="{651F5F5A-9053-455E-8A74-D4932265E0C0}" type="sibTrans" cxnId="{EBC051FC-90C7-421C-B18F-931778441BB8}">
      <dgm:prSet/>
      <dgm:spPr/>
      <dgm:t>
        <a:bodyPr/>
        <a:lstStyle/>
        <a:p>
          <a:endParaRPr lang="en-US"/>
        </a:p>
      </dgm:t>
    </dgm:pt>
    <dgm:pt modelId="{782DACE4-F44B-4B4A-B0B1-1F8DE7A128A4}" type="pres">
      <dgm:prSet presAssocID="{A79C188C-FCA1-40B0-A8B4-D9F79881530F}" presName="root" presStyleCnt="0">
        <dgm:presLayoutVars>
          <dgm:dir/>
          <dgm:resizeHandles val="exact"/>
        </dgm:presLayoutVars>
      </dgm:prSet>
      <dgm:spPr/>
    </dgm:pt>
    <dgm:pt modelId="{C2595364-9684-4374-AB9B-8FB48C01327D}" type="pres">
      <dgm:prSet presAssocID="{6E23E80E-D1F8-4D16-9888-5ADCAD8DF82A}" presName="compNode" presStyleCnt="0"/>
      <dgm:spPr/>
    </dgm:pt>
    <dgm:pt modelId="{60C3B57A-40AC-4415-A4F2-CF028F2D7305}" type="pres">
      <dgm:prSet presAssocID="{6E23E80E-D1F8-4D16-9888-5ADCAD8DF82A}" presName="bgRect" presStyleLbl="bgShp" presStyleIdx="0" presStyleCnt="2"/>
      <dgm:spPr/>
    </dgm:pt>
    <dgm:pt modelId="{61D301C6-8CC2-45D9-ABBD-D24F586B0F95}" type="pres">
      <dgm:prSet presAssocID="{6E23E80E-D1F8-4D16-9888-5ADCAD8DF82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E9D3340B-E6A4-427D-A1FC-717DB5E39D9D}" type="pres">
      <dgm:prSet presAssocID="{6E23E80E-D1F8-4D16-9888-5ADCAD8DF82A}" presName="spaceRect" presStyleCnt="0"/>
      <dgm:spPr/>
    </dgm:pt>
    <dgm:pt modelId="{D19D768F-045A-4678-A21A-02D53041E94C}" type="pres">
      <dgm:prSet presAssocID="{6E23E80E-D1F8-4D16-9888-5ADCAD8DF82A}" presName="parTx" presStyleLbl="revTx" presStyleIdx="0" presStyleCnt="2">
        <dgm:presLayoutVars>
          <dgm:chMax val="0"/>
          <dgm:chPref val="0"/>
        </dgm:presLayoutVars>
      </dgm:prSet>
      <dgm:spPr/>
    </dgm:pt>
    <dgm:pt modelId="{9196B22F-5E27-4EE8-AD67-E31E99E2A0CD}" type="pres">
      <dgm:prSet presAssocID="{FB95DC6D-FC27-42D3-B641-9632A7FDA06F}" presName="sibTrans" presStyleCnt="0"/>
      <dgm:spPr/>
    </dgm:pt>
    <dgm:pt modelId="{B7C62B70-136E-451D-835C-5B91CD6459D2}" type="pres">
      <dgm:prSet presAssocID="{986E4CA5-38B4-42F8-AA90-3AC88672A6D0}" presName="compNode" presStyleCnt="0"/>
      <dgm:spPr/>
    </dgm:pt>
    <dgm:pt modelId="{72F3C5BD-7B92-40DA-B4E0-84E462B2DDD8}" type="pres">
      <dgm:prSet presAssocID="{986E4CA5-38B4-42F8-AA90-3AC88672A6D0}" presName="bgRect" presStyleLbl="bgShp" presStyleIdx="1" presStyleCnt="2"/>
      <dgm:spPr/>
    </dgm:pt>
    <dgm:pt modelId="{F6C43684-436F-4DD6-B718-6D2353ED0AD7}" type="pres">
      <dgm:prSet presAssocID="{986E4CA5-38B4-42F8-AA90-3AC88672A6D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CE41BE5F-8C34-48A9-953A-43DE7DB6FEE2}" type="pres">
      <dgm:prSet presAssocID="{986E4CA5-38B4-42F8-AA90-3AC88672A6D0}" presName="spaceRect" presStyleCnt="0"/>
      <dgm:spPr/>
    </dgm:pt>
    <dgm:pt modelId="{08EA78AD-2262-4502-9D47-65AF599F1535}" type="pres">
      <dgm:prSet presAssocID="{986E4CA5-38B4-42F8-AA90-3AC88672A6D0}" presName="parTx" presStyleLbl="revTx" presStyleIdx="1" presStyleCnt="2">
        <dgm:presLayoutVars>
          <dgm:chMax val="0"/>
          <dgm:chPref val="0"/>
        </dgm:presLayoutVars>
      </dgm:prSet>
      <dgm:spPr/>
    </dgm:pt>
  </dgm:ptLst>
  <dgm:cxnLst>
    <dgm:cxn modelId="{1786713B-8DEA-49E0-B8E8-A554C43D3D0A}" type="presOf" srcId="{A79C188C-FCA1-40B0-A8B4-D9F79881530F}" destId="{782DACE4-F44B-4B4A-B0B1-1F8DE7A128A4}" srcOrd="0" destOrd="0" presId="urn:microsoft.com/office/officeart/2018/2/layout/IconVerticalSolidList"/>
    <dgm:cxn modelId="{7DFADC64-222B-44A3-A470-1501E340B7D8}" type="presOf" srcId="{6E23E80E-D1F8-4D16-9888-5ADCAD8DF82A}" destId="{D19D768F-045A-4678-A21A-02D53041E94C}" srcOrd="0" destOrd="0" presId="urn:microsoft.com/office/officeart/2018/2/layout/IconVerticalSolidList"/>
    <dgm:cxn modelId="{016048CA-9958-46DC-A6B1-68B2FC0FA633}" srcId="{A79C188C-FCA1-40B0-A8B4-D9F79881530F}" destId="{6E23E80E-D1F8-4D16-9888-5ADCAD8DF82A}" srcOrd="0" destOrd="0" parTransId="{2BFE38A0-5B31-4507-BF44-CA4DCF0B379C}" sibTransId="{FB95DC6D-FC27-42D3-B641-9632A7FDA06F}"/>
    <dgm:cxn modelId="{EBC051FC-90C7-421C-B18F-931778441BB8}" srcId="{A79C188C-FCA1-40B0-A8B4-D9F79881530F}" destId="{986E4CA5-38B4-42F8-AA90-3AC88672A6D0}" srcOrd="1" destOrd="0" parTransId="{C279FAD0-5C31-4419-BA02-0A5610A98789}" sibTransId="{651F5F5A-9053-455E-8A74-D4932265E0C0}"/>
    <dgm:cxn modelId="{A38D81FF-9456-42D1-B3B8-F8F74905671B}" type="presOf" srcId="{986E4CA5-38B4-42F8-AA90-3AC88672A6D0}" destId="{08EA78AD-2262-4502-9D47-65AF599F1535}" srcOrd="0" destOrd="0" presId="urn:microsoft.com/office/officeart/2018/2/layout/IconVerticalSolidList"/>
    <dgm:cxn modelId="{FCD656EF-CF27-4DD2-A90E-D0ACDEAA405E}" type="presParOf" srcId="{782DACE4-F44B-4B4A-B0B1-1F8DE7A128A4}" destId="{C2595364-9684-4374-AB9B-8FB48C01327D}" srcOrd="0" destOrd="0" presId="urn:microsoft.com/office/officeart/2018/2/layout/IconVerticalSolidList"/>
    <dgm:cxn modelId="{A0FEA9C9-7B69-4AD0-9A4E-CDC6B3DE899D}" type="presParOf" srcId="{C2595364-9684-4374-AB9B-8FB48C01327D}" destId="{60C3B57A-40AC-4415-A4F2-CF028F2D7305}" srcOrd="0" destOrd="0" presId="urn:microsoft.com/office/officeart/2018/2/layout/IconVerticalSolidList"/>
    <dgm:cxn modelId="{BF367089-F3E8-4FF7-8C10-2499A3FDBA7A}" type="presParOf" srcId="{C2595364-9684-4374-AB9B-8FB48C01327D}" destId="{61D301C6-8CC2-45D9-ABBD-D24F586B0F95}" srcOrd="1" destOrd="0" presId="urn:microsoft.com/office/officeart/2018/2/layout/IconVerticalSolidList"/>
    <dgm:cxn modelId="{761233D1-38DE-46A7-9F2D-72732C228BB5}" type="presParOf" srcId="{C2595364-9684-4374-AB9B-8FB48C01327D}" destId="{E9D3340B-E6A4-427D-A1FC-717DB5E39D9D}" srcOrd="2" destOrd="0" presId="urn:microsoft.com/office/officeart/2018/2/layout/IconVerticalSolidList"/>
    <dgm:cxn modelId="{0D9C564C-54C7-459B-82D0-615597339475}" type="presParOf" srcId="{C2595364-9684-4374-AB9B-8FB48C01327D}" destId="{D19D768F-045A-4678-A21A-02D53041E94C}" srcOrd="3" destOrd="0" presId="urn:microsoft.com/office/officeart/2018/2/layout/IconVerticalSolidList"/>
    <dgm:cxn modelId="{77D46EBA-1786-4354-A2D7-5CF2A2D2ED5B}" type="presParOf" srcId="{782DACE4-F44B-4B4A-B0B1-1F8DE7A128A4}" destId="{9196B22F-5E27-4EE8-AD67-E31E99E2A0CD}" srcOrd="1" destOrd="0" presId="urn:microsoft.com/office/officeart/2018/2/layout/IconVerticalSolidList"/>
    <dgm:cxn modelId="{AD51AACE-1147-4657-818F-251110DB825A}" type="presParOf" srcId="{782DACE4-F44B-4B4A-B0B1-1F8DE7A128A4}" destId="{B7C62B70-136E-451D-835C-5B91CD6459D2}" srcOrd="2" destOrd="0" presId="urn:microsoft.com/office/officeart/2018/2/layout/IconVerticalSolidList"/>
    <dgm:cxn modelId="{38262702-C690-42DB-B973-D75745359745}" type="presParOf" srcId="{B7C62B70-136E-451D-835C-5B91CD6459D2}" destId="{72F3C5BD-7B92-40DA-B4E0-84E462B2DDD8}" srcOrd="0" destOrd="0" presId="urn:microsoft.com/office/officeart/2018/2/layout/IconVerticalSolidList"/>
    <dgm:cxn modelId="{8FC4411C-6E5D-443A-ABA9-F236EB2409A9}" type="presParOf" srcId="{B7C62B70-136E-451D-835C-5B91CD6459D2}" destId="{F6C43684-436F-4DD6-B718-6D2353ED0AD7}" srcOrd="1" destOrd="0" presId="urn:microsoft.com/office/officeart/2018/2/layout/IconVerticalSolidList"/>
    <dgm:cxn modelId="{5C72024D-0140-4081-B39E-5F9896881FA7}" type="presParOf" srcId="{B7C62B70-136E-451D-835C-5B91CD6459D2}" destId="{CE41BE5F-8C34-48A9-953A-43DE7DB6FEE2}" srcOrd="2" destOrd="0" presId="urn:microsoft.com/office/officeart/2018/2/layout/IconVerticalSolidList"/>
    <dgm:cxn modelId="{64E97E2E-3B80-40E2-A822-9C01CDA68596}" type="presParOf" srcId="{B7C62B70-136E-451D-835C-5B91CD6459D2}" destId="{08EA78AD-2262-4502-9D47-65AF599F153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3B57A-40AC-4415-A4F2-CF028F2D7305}">
      <dsp:nvSpPr>
        <dsp:cNvPr id="0" name=""/>
        <dsp:cNvSpPr/>
      </dsp:nvSpPr>
      <dsp:spPr>
        <a:xfrm>
          <a:off x="0" y="567858"/>
          <a:ext cx="4640262" cy="13866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D301C6-8CC2-45D9-ABBD-D24F586B0F95}">
      <dsp:nvSpPr>
        <dsp:cNvPr id="0" name=""/>
        <dsp:cNvSpPr/>
      </dsp:nvSpPr>
      <dsp:spPr>
        <a:xfrm>
          <a:off x="419456" y="879850"/>
          <a:ext cx="762647" cy="7626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9D768F-045A-4678-A21A-02D53041E94C}">
      <dsp:nvSpPr>
        <dsp:cNvPr id="0" name=""/>
        <dsp:cNvSpPr/>
      </dsp:nvSpPr>
      <dsp:spPr>
        <a:xfrm>
          <a:off x="1601559" y="567858"/>
          <a:ext cx="3038703" cy="1386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752" tIns="146752" rIns="146752" bIns="146752" numCol="1" spcCol="1270" anchor="ctr" anchorCtr="0">
          <a:noAutofit/>
        </a:bodyPr>
        <a:lstStyle/>
        <a:p>
          <a:pPr marL="0" lvl="0" indent="0" algn="l" defTabSz="622300">
            <a:lnSpc>
              <a:spcPct val="100000"/>
            </a:lnSpc>
            <a:spcBef>
              <a:spcPct val="0"/>
            </a:spcBef>
            <a:spcAft>
              <a:spcPct val="35000"/>
            </a:spcAft>
            <a:buNone/>
          </a:pPr>
          <a:r>
            <a:rPr lang="en-US" sz="1400" kern="1200"/>
            <a:t>Present your data collection with SpaceX REST calls using key phrases and flowcharts</a:t>
          </a:r>
        </a:p>
      </dsp:txBody>
      <dsp:txXfrm>
        <a:off x="1601559" y="567858"/>
        <a:ext cx="3038703" cy="1386631"/>
      </dsp:txXfrm>
    </dsp:sp>
    <dsp:sp modelId="{72F3C5BD-7B92-40DA-B4E0-84E462B2DDD8}">
      <dsp:nvSpPr>
        <dsp:cNvPr id="0" name=""/>
        <dsp:cNvSpPr/>
      </dsp:nvSpPr>
      <dsp:spPr>
        <a:xfrm>
          <a:off x="0" y="2271434"/>
          <a:ext cx="4640262" cy="13866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C43684-436F-4DD6-B718-6D2353ED0AD7}">
      <dsp:nvSpPr>
        <dsp:cNvPr id="0" name=""/>
        <dsp:cNvSpPr/>
      </dsp:nvSpPr>
      <dsp:spPr>
        <a:xfrm>
          <a:off x="419456" y="2583426"/>
          <a:ext cx="762647" cy="7626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EA78AD-2262-4502-9D47-65AF599F1535}">
      <dsp:nvSpPr>
        <dsp:cNvPr id="0" name=""/>
        <dsp:cNvSpPr/>
      </dsp:nvSpPr>
      <dsp:spPr>
        <a:xfrm>
          <a:off x="1601559" y="2271434"/>
          <a:ext cx="3038703" cy="1386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752" tIns="146752" rIns="146752" bIns="146752" numCol="1" spcCol="1270" anchor="ctr" anchorCtr="0">
          <a:noAutofit/>
        </a:bodyPr>
        <a:lstStyle/>
        <a:p>
          <a:pPr marL="0" lvl="0" indent="0" algn="l" defTabSz="622300">
            <a:lnSpc>
              <a:spcPct val="100000"/>
            </a:lnSpc>
            <a:spcBef>
              <a:spcPct val="0"/>
            </a:spcBef>
            <a:spcAft>
              <a:spcPct val="35000"/>
            </a:spcAft>
            <a:buNone/>
          </a:pPr>
          <a:r>
            <a:rPr lang="en-US" sz="1400" kern="1200"/>
            <a:t>Add the GitHub URL of the completed SpaceX API calls notebook (must include completed code cell and outcome cell), as an external reference and peer-review purpose</a:t>
          </a:r>
        </a:p>
      </dsp:txBody>
      <dsp:txXfrm>
        <a:off x="1601559" y="2271434"/>
        <a:ext cx="3038703" cy="138663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9/8/2021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uddipan92/Data-Science/blob/main/spaceX_Data%20Wrangling_EDA.ipynb"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uddipan92/Data-Science/blob/main/spaceX_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uddipan92/Data-Science/blob/main/spaceX_Exploratory%20Data%20Anaylsis%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uddipan92/Data-Science/blob/main/spaceX_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uddipan92/Data-Science/blob/main/spaceX_Interactive%20Dashboards%20with%20Plotly%20Dash.py"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hyperlink" Target="https://github.com/uddipan92/Data-Science/blob/main/spaceX_Machine%20Learning%20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uddipan92/Data-Science/blob/main/spaceX_Data%20Collection%20with%20Webscrap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Uddipan Mitra</a:t>
            </a:r>
          </a:p>
          <a:p>
            <a:r>
              <a:rPr lang="en-US" dirty="0">
                <a:solidFill>
                  <a:schemeClr val="bg2"/>
                </a:solidFill>
                <a:latin typeface="Abadi"/>
                <a:ea typeface="SF Pro" pitchFamily="2" charset="0"/>
                <a:cs typeface="SF Pro" pitchFamily="2" charset="0"/>
              </a:rPr>
              <a:t>Sep 07th,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665A13-3129-46DF-B847-F273F3E96BE6}"/>
              </a:ext>
            </a:extLst>
          </p:cNvPr>
          <p:cNvSpPr txBox="1">
            <a:spLocks/>
          </p:cNvSpPr>
          <p:nvPr/>
        </p:nvSpPr>
        <p:spPr>
          <a:xfrm>
            <a:off x="1653363" y="365760"/>
            <a:ext cx="9367203"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Data Wrangling</a:t>
            </a:r>
          </a:p>
        </p:txBody>
      </p:sp>
      <p:sp>
        <p:nvSpPr>
          <p:cNvPr id="36" name="Freeform: Shape 12">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14">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16">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53363" y="2176272"/>
            <a:ext cx="9367204" cy="4041648"/>
          </a:xfrm>
          <a:prstGeom prst="rect">
            <a:avLst/>
          </a:prstGeom>
        </p:spPr>
        <p:txBody>
          <a:bodyPr vert="horz" lIns="91440" tIns="45720" rIns="91440" bIns="45720" rtlCol="0" anchor="t">
            <a:normAutofit lnSpcReduction="10000"/>
          </a:bodyPr>
          <a:lstStyle/>
          <a:p>
            <a:r>
              <a:rPr lang="en-US" sz="2400" dirty="0"/>
              <a:t>Describe how data were processed</a:t>
            </a:r>
          </a:p>
          <a:p>
            <a:pPr lvl="1"/>
            <a:r>
              <a:rPr lang="en-US" sz="2000" dirty="0">
                <a:ea typeface="+mn-lt"/>
                <a:cs typeface="+mn-lt"/>
              </a:rPr>
              <a:t>Load Space X dataset</a:t>
            </a:r>
          </a:p>
          <a:p>
            <a:pPr lvl="1"/>
            <a:r>
              <a:rPr lang="en-US" sz="2000" dirty="0">
                <a:ea typeface="+mn-lt"/>
                <a:cs typeface="+mn-lt"/>
              </a:rPr>
              <a:t>Identify and calculate the percentage of the missing values in each attribute</a:t>
            </a:r>
          </a:p>
          <a:p>
            <a:pPr lvl="1"/>
            <a:r>
              <a:rPr lang="en-US" sz="2000" dirty="0">
                <a:ea typeface="+mn-lt"/>
                <a:cs typeface="+mn-lt"/>
              </a:rPr>
              <a:t>Identify which columns are numerical and categorical</a:t>
            </a:r>
          </a:p>
          <a:p>
            <a:pPr lvl="1"/>
            <a:r>
              <a:rPr lang="en-US" sz="2000" dirty="0">
                <a:ea typeface="+mn-lt"/>
                <a:cs typeface="+mn-lt"/>
              </a:rPr>
              <a:t>Calculate the number of launches on each site</a:t>
            </a:r>
          </a:p>
          <a:p>
            <a:pPr lvl="1"/>
            <a:r>
              <a:rPr lang="en-US" sz="2100" dirty="0">
                <a:ea typeface="+mn-lt"/>
                <a:cs typeface="+mn-lt"/>
              </a:rPr>
              <a:t>Calculate the number and occurrence of each orbit</a:t>
            </a:r>
          </a:p>
          <a:p>
            <a:pPr lvl="1"/>
            <a:r>
              <a:rPr lang="en-US" sz="2100" dirty="0">
                <a:ea typeface="+mn-lt"/>
                <a:cs typeface="+mn-lt"/>
              </a:rPr>
              <a:t>Calculate the number and occurrence of mission outcome per orbit type</a:t>
            </a:r>
          </a:p>
          <a:p>
            <a:pPr lvl="1"/>
            <a:r>
              <a:rPr lang="en-US" sz="2100" dirty="0">
                <a:ea typeface="+mn-lt"/>
                <a:cs typeface="+mn-lt"/>
              </a:rPr>
              <a:t>Create a landing outcome label from Outcome column</a:t>
            </a:r>
          </a:p>
          <a:p>
            <a:pPr lvl="1"/>
            <a:r>
              <a:rPr lang="en-US" sz="2000" dirty="0">
                <a:ea typeface="+mn-lt"/>
                <a:cs typeface="+mn-lt"/>
              </a:rPr>
              <a:t>Determine the success rate</a:t>
            </a:r>
            <a:endParaRPr lang="en-US" sz="2000" dirty="0">
              <a:cs typeface="Calibri" panose="020F0502020204030204"/>
            </a:endParaRPr>
          </a:p>
          <a:p>
            <a:r>
              <a:rPr lang="en-US" sz="2400" dirty="0"/>
              <a:t>Add the GitHub URL of your completed data wrangling related notebooks, as an external reference and peer-review purpose</a:t>
            </a:r>
            <a:endParaRPr lang="en-US" sz="2400" dirty="0">
              <a:cs typeface="Calibri"/>
            </a:endParaRPr>
          </a:p>
          <a:p>
            <a:pPr lvl="1"/>
            <a:r>
              <a:rPr lang="en-US" sz="2000" dirty="0">
                <a:ea typeface="+mn-lt"/>
                <a:cs typeface="+mn-lt"/>
                <a:hlinkClick r:id="rId2"/>
              </a:rPr>
              <a:t>SpaceX Data Wrangling Notebook_GitHub</a:t>
            </a:r>
            <a:endParaRPr lang="en-US" sz="2000">
              <a:cs typeface="Calibri"/>
            </a:endParaRPr>
          </a:p>
          <a:p>
            <a:pPr lvl="1"/>
            <a:endParaRPr lang="en-US" sz="2000" dirty="0">
              <a:cs typeface="Calibri"/>
            </a:endParaRPr>
          </a:p>
          <a:p>
            <a:endParaRPr lang="en-US" sz="2400"/>
          </a:p>
          <a:p>
            <a:endParaRPr lang="en-US" sz="2400">
              <a:cs typeface="Calibri" panose="020F0502020204030204"/>
            </a:endParaRPr>
          </a:p>
          <a:p>
            <a:endParaRPr lang="en-US" sz="2400">
              <a:cs typeface="Calibri" panose="020F0502020204030204"/>
            </a:endParaRP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9091182" y="6356350"/>
            <a:ext cx="1929384"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10</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buFont typeface="Arial"/>
              <a:buChar char="•"/>
            </a:pPr>
            <a:r>
              <a:rPr lang="en-US" sz="1800" b="1">
                <a:solidFill>
                  <a:schemeClr val="accent3">
                    <a:lumMod val="25000"/>
                  </a:schemeClr>
                </a:solidFill>
                <a:latin typeface="Abadi"/>
              </a:rPr>
              <a:t>Visualize the relationship between Flight Number and Launch Site</a:t>
            </a:r>
            <a:r>
              <a:rPr lang="en-US" sz="1800">
                <a:solidFill>
                  <a:schemeClr val="accent3">
                    <a:lumMod val="25000"/>
                  </a:schemeClr>
                </a:solidFill>
                <a:latin typeface="Abadi"/>
              </a:rPr>
              <a:t> – With increase of Flight number for each launch site, the success rate has improved.</a:t>
            </a:r>
            <a:endParaRPr lang="en-US" sz="1800" dirty="0">
              <a:solidFill>
                <a:schemeClr val="accent3">
                  <a:lumMod val="25000"/>
                </a:schemeClr>
              </a:solidFill>
              <a:latin typeface="Abadi"/>
            </a:endParaRPr>
          </a:p>
          <a:p>
            <a:pPr>
              <a:lnSpc>
                <a:spcPct val="100000"/>
              </a:lnSpc>
              <a:spcBef>
                <a:spcPts val="1400"/>
              </a:spcBef>
              <a:buFont typeface="Arial"/>
              <a:buChar char="•"/>
            </a:pPr>
            <a:r>
              <a:rPr lang="en-US" sz="1800" b="1">
                <a:solidFill>
                  <a:schemeClr val="accent3">
                    <a:lumMod val="25000"/>
                  </a:schemeClr>
                </a:solidFill>
                <a:latin typeface="Abadi"/>
              </a:rPr>
              <a:t>Visualize the relationship between Payload and Launch Site, Visualize the relationship between Payload and Orbit type</a:t>
            </a:r>
            <a:r>
              <a:rPr lang="en-US" sz="1800">
                <a:solidFill>
                  <a:schemeClr val="accent3">
                    <a:lumMod val="25000"/>
                  </a:schemeClr>
                </a:solidFill>
                <a:latin typeface="Abadi"/>
              </a:rPr>
              <a:t> – With increase of Payload Mass (kg), the success rate has improved.</a:t>
            </a:r>
            <a:endParaRPr lang="en-US" sz="1800" dirty="0">
              <a:solidFill>
                <a:schemeClr val="accent3">
                  <a:lumMod val="25000"/>
                </a:schemeClr>
              </a:solidFill>
              <a:latin typeface="Abadi"/>
            </a:endParaRPr>
          </a:p>
          <a:p>
            <a:pPr>
              <a:lnSpc>
                <a:spcPct val="100000"/>
              </a:lnSpc>
              <a:spcBef>
                <a:spcPts val="1400"/>
              </a:spcBef>
              <a:buFont typeface="Arial"/>
              <a:buChar char="•"/>
            </a:pPr>
            <a:r>
              <a:rPr lang="en-US" sz="1800" b="1">
                <a:solidFill>
                  <a:schemeClr val="accent3">
                    <a:lumMod val="25000"/>
                  </a:schemeClr>
                </a:solidFill>
                <a:latin typeface="Abadi"/>
              </a:rPr>
              <a:t>Visualize the relationship between success rate of each orbit type</a:t>
            </a:r>
            <a:r>
              <a:rPr lang="en-US" sz="1800">
                <a:solidFill>
                  <a:schemeClr val="accent3">
                    <a:lumMod val="25000"/>
                  </a:schemeClr>
                </a:solidFill>
                <a:latin typeface="Abadi"/>
              </a:rPr>
              <a:t> - Suceess rate is most for ES-L1, GEO, HEO &amp; SSO while SO doesn't hav any success.</a:t>
            </a:r>
            <a:endParaRPr lang="en-US" sz="1800" dirty="0">
              <a:solidFill>
                <a:schemeClr val="accent3">
                  <a:lumMod val="25000"/>
                </a:schemeClr>
              </a:solidFill>
              <a:latin typeface="Abadi"/>
            </a:endParaRPr>
          </a:p>
          <a:p>
            <a:pPr>
              <a:lnSpc>
                <a:spcPct val="100000"/>
              </a:lnSpc>
              <a:spcBef>
                <a:spcPts val="1400"/>
              </a:spcBef>
              <a:buFont typeface="Arial"/>
              <a:buChar char="•"/>
            </a:pPr>
            <a:r>
              <a:rPr lang="en-US" sz="1800" b="1">
                <a:solidFill>
                  <a:schemeClr val="accent3">
                    <a:lumMod val="25000"/>
                  </a:schemeClr>
                </a:solidFill>
                <a:latin typeface="Abadi"/>
              </a:rPr>
              <a:t>Visualize the launch success yearly trend</a:t>
            </a:r>
            <a:r>
              <a:rPr lang="en-US" sz="1800">
                <a:solidFill>
                  <a:schemeClr val="accent3">
                    <a:lumMod val="25000"/>
                  </a:schemeClr>
                </a:solidFill>
                <a:latin typeface="Abadi"/>
              </a:rPr>
              <a:t> - sucess rate since 2014 kept increasing till 2020.</a:t>
            </a:r>
            <a:endParaRPr lang="en-US" sz="1800" dirty="0">
              <a:solidFill>
                <a:schemeClr val="accent3">
                  <a:lumMod val="25000"/>
                </a:schemeClr>
              </a:solidFill>
              <a:latin typeface="Abadi"/>
            </a:endParaRPr>
          </a:p>
          <a:p>
            <a:pPr>
              <a:lnSpc>
                <a:spcPct val="100000"/>
              </a:lnSpc>
              <a:spcBef>
                <a:spcPts val="1400"/>
              </a:spcBef>
            </a:pPr>
            <a:r>
              <a:rPr lang="en-US" sz="1800">
                <a:solidFill>
                  <a:schemeClr val="accent3">
                    <a:lumMod val="25000"/>
                  </a:schemeClr>
                </a:solidFill>
                <a:latin typeface="Abadi"/>
              </a:rPr>
              <a:t>Add the GitHub URL of your completed EDA with data visualization notebook, </a:t>
            </a:r>
            <a:r>
              <a:rPr lang="en-US" sz="1800" dirty="0">
                <a:solidFill>
                  <a:schemeClr val="accent3">
                    <a:lumMod val="25000"/>
                  </a:schemeClr>
                </a:solidFill>
                <a:latin typeface="Abadi"/>
              </a:rPr>
              <a:t>as an external reference and peer-review purpose</a:t>
            </a:r>
            <a:endParaRPr lang="en-US" sz="1800">
              <a:solidFill>
                <a:schemeClr val="accent3">
                  <a:lumMod val="25000"/>
                </a:schemeClr>
              </a:solidFill>
            </a:endParaRPr>
          </a:p>
          <a:p>
            <a:pPr lvl="1">
              <a:lnSpc>
                <a:spcPct val="100000"/>
              </a:lnSpc>
              <a:spcBef>
                <a:spcPts val="1400"/>
              </a:spcBef>
            </a:pPr>
            <a:r>
              <a:rPr lang="en-US" sz="1400" dirty="0">
                <a:ea typeface="+mn-lt"/>
                <a:cs typeface="+mn-lt"/>
                <a:hlinkClick r:id="rId3"/>
              </a:rPr>
              <a:t>EDA with Data Visualization Notebook_GitHub</a:t>
            </a:r>
            <a:endParaRPr lang="en-US" sz="1400" dirty="0">
              <a:solidFill>
                <a:schemeClr val="accent3">
                  <a:lumMod val="25000"/>
                </a:schemeClr>
              </a:solidFill>
              <a:latin typeface="Abadi"/>
            </a:endParaRPr>
          </a:p>
          <a:p>
            <a:endParaRPr lang="en-US">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1723"/>
            <a:ext cx="9745589" cy="5188288"/>
          </a:xfrm>
          <a:prstGeom prst="rect">
            <a:avLst/>
          </a:prstGeom>
        </p:spPr>
        <p:txBody>
          <a:bodyPr lIns="91440" tIns="45720" rIns="91440" bIns="45720" anchor="t"/>
          <a:lstStyle/>
          <a:p>
            <a:pPr>
              <a:lnSpc>
                <a:spcPct val="100000"/>
              </a:lnSpc>
              <a:spcBef>
                <a:spcPts val="1400"/>
              </a:spcBef>
            </a:pPr>
            <a:r>
              <a:rPr lang="en-US" sz="1100" b="1">
                <a:solidFill>
                  <a:schemeClr val="accent3">
                    <a:lumMod val="25000"/>
                  </a:schemeClr>
                </a:solidFill>
                <a:latin typeface="Abadi"/>
              </a:rPr>
              <a:t>Display the names of the unique launch sites in the space mission</a:t>
            </a:r>
            <a:r>
              <a:rPr lang="en-US" sz="1100">
                <a:solidFill>
                  <a:schemeClr val="accent3">
                    <a:lumMod val="25000"/>
                  </a:schemeClr>
                </a:solidFill>
                <a:latin typeface="Abadi"/>
              </a:rPr>
              <a:t> - SELECT DISTINCT(LAUNCH_SITE) FROM SPACEXTBL</a:t>
            </a:r>
          </a:p>
          <a:p>
            <a:pPr>
              <a:lnSpc>
                <a:spcPct val="100000"/>
              </a:lnSpc>
              <a:spcBef>
                <a:spcPts val="1400"/>
              </a:spcBef>
            </a:pPr>
            <a:r>
              <a:rPr lang="en-US" sz="1100" b="1">
                <a:solidFill>
                  <a:schemeClr val="accent3">
                    <a:lumMod val="25000"/>
                  </a:schemeClr>
                </a:solidFill>
                <a:latin typeface="Abadi"/>
              </a:rPr>
              <a:t>Display 5 records where launch sites begin with the string 'CCA'</a:t>
            </a:r>
            <a:r>
              <a:rPr lang="en-US" sz="1100">
                <a:solidFill>
                  <a:schemeClr val="accent3">
                    <a:lumMod val="25000"/>
                  </a:schemeClr>
                </a:solidFill>
                <a:latin typeface="Abadi"/>
              </a:rPr>
              <a:t> - SELECT * FROM SPACEXTBL WHERE LAUNCH_SITE LIKE 'CCA%' LIMIT 5</a:t>
            </a:r>
          </a:p>
          <a:p>
            <a:pPr>
              <a:lnSpc>
                <a:spcPct val="100000"/>
              </a:lnSpc>
              <a:spcBef>
                <a:spcPts val="1400"/>
              </a:spcBef>
            </a:pPr>
            <a:r>
              <a:rPr lang="en-US" sz="1100" b="1">
                <a:solidFill>
                  <a:schemeClr val="accent3">
                    <a:lumMod val="25000"/>
                  </a:schemeClr>
                </a:solidFill>
                <a:latin typeface="Abadi"/>
              </a:rPr>
              <a:t>Display the total payload mass carried by boosters launched by NASA (CRS)</a:t>
            </a:r>
            <a:r>
              <a:rPr lang="en-US" sz="1100">
                <a:solidFill>
                  <a:schemeClr val="accent3">
                    <a:lumMod val="25000"/>
                  </a:schemeClr>
                </a:solidFill>
                <a:latin typeface="Abadi"/>
              </a:rPr>
              <a:t> - SELECT SUM(PAYLOAD_MASS__KG_) AS TOTAL_PAYLOAD_MASS FROM SPACEXTBL WHERE CUSTOMER= 'NASA (CRS)'</a:t>
            </a:r>
          </a:p>
          <a:p>
            <a:pPr>
              <a:lnSpc>
                <a:spcPct val="100000"/>
              </a:lnSpc>
              <a:spcBef>
                <a:spcPts val="1400"/>
              </a:spcBef>
            </a:pPr>
            <a:r>
              <a:rPr lang="en-US" sz="1100" b="1">
                <a:solidFill>
                  <a:schemeClr val="accent3">
                    <a:lumMod val="25000"/>
                  </a:schemeClr>
                </a:solidFill>
                <a:latin typeface="Abadi"/>
              </a:rPr>
              <a:t>Display average payload mass carried by booster version F9 v1.1</a:t>
            </a:r>
            <a:r>
              <a:rPr lang="en-US" sz="1100">
                <a:solidFill>
                  <a:schemeClr val="accent3">
                    <a:lumMod val="25000"/>
                  </a:schemeClr>
                </a:solidFill>
                <a:latin typeface="Abadi"/>
              </a:rPr>
              <a:t> - SELECT AVG(PAYLOAD_MASS__KG_) AS AVERAGE_PAYLOAD_MASS FROM SPACEXTBL WHERE BOOSTER_VERSION LIKE 'F9 v1.1'</a:t>
            </a:r>
          </a:p>
          <a:p>
            <a:pPr>
              <a:lnSpc>
                <a:spcPct val="100000"/>
              </a:lnSpc>
              <a:spcBef>
                <a:spcPts val="1400"/>
              </a:spcBef>
            </a:pPr>
            <a:r>
              <a:rPr lang="en-US" sz="1100" b="1">
                <a:solidFill>
                  <a:schemeClr val="accent3">
                    <a:lumMod val="25000"/>
                  </a:schemeClr>
                </a:solidFill>
                <a:latin typeface="Abadi"/>
              </a:rPr>
              <a:t>List the date when the first succesful landing outcome in ground pad was achieved</a:t>
            </a:r>
            <a:r>
              <a:rPr lang="en-US" sz="1100">
                <a:solidFill>
                  <a:schemeClr val="accent3">
                    <a:lumMod val="25000"/>
                  </a:schemeClr>
                </a:solidFill>
                <a:latin typeface="Abadi"/>
              </a:rPr>
              <a:t> - SELECT MIN(DATE) AS FIRST_SUCCESSFUL_LANDING_DATE FROM SPACEXTBL WHERE LANDING__OUTCOME='Success (ground pad)'</a:t>
            </a:r>
          </a:p>
          <a:p>
            <a:pPr>
              <a:lnSpc>
                <a:spcPct val="100000"/>
              </a:lnSpc>
              <a:spcBef>
                <a:spcPts val="1400"/>
              </a:spcBef>
            </a:pPr>
            <a:r>
              <a:rPr lang="en-US" sz="1100" b="1">
                <a:solidFill>
                  <a:schemeClr val="accent3">
                    <a:lumMod val="25000"/>
                  </a:schemeClr>
                </a:solidFill>
                <a:latin typeface="Abadi"/>
              </a:rPr>
              <a:t>List the names of the boosters which have success in drone ship and have payload mass greater than 4000 but less than 6000</a:t>
            </a:r>
            <a:r>
              <a:rPr lang="en-US" sz="1100">
                <a:solidFill>
                  <a:schemeClr val="accent3">
                    <a:lumMod val="25000"/>
                  </a:schemeClr>
                </a:solidFill>
                <a:latin typeface="Abadi"/>
              </a:rPr>
              <a:t> - SELECT BOOSTER_VERSION FROM SPACEXTBL WHERE LANDING__OUTCOME='Success (drone ship)' AND PAYLOAD_MASS__KG_ BETWEEN 4000 AND 6000</a:t>
            </a:r>
          </a:p>
          <a:p>
            <a:r>
              <a:rPr lang="en-US" sz="1100" b="1">
                <a:solidFill>
                  <a:schemeClr val="accent3">
                    <a:lumMod val="25000"/>
                  </a:schemeClr>
                </a:solidFill>
                <a:latin typeface="Abadi"/>
              </a:rPr>
              <a:t>List the total number of successful and failure mission outcomes</a:t>
            </a:r>
            <a:r>
              <a:rPr lang="en-US" sz="1100">
                <a:solidFill>
                  <a:schemeClr val="accent3">
                    <a:lumMod val="25000"/>
                  </a:schemeClr>
                </a:solidFill>
                <a:latin typeface="Abadi"/>
              </a:rPr>
              <a:t> - SELECT COUNT(MISSION_OUTCOME) AS Total_count_of_mission_outcomes FROM SPACEXTBL</a:t>
            </a:r>
          </a:p>
          <a:p>
            <a:r>
              <a:rPr lang="en-US" sz="1100" b="1">
                <a:solidFill>
                  <a:schemeClr val="accent3">
                    <a:lumMod val="25000"/>
                  </a:schemeClr>
                </a:solidFill>
                <a:latin typeface="Abadi"/>
              </a:rPr>
              <a:t>List the names of the booster_versions which have carried the maximum payload mass. Use a subquery</a:t>
            </a:r>
            <a:r>
              <a:rPr lang="en-US" sz="1100">
                <a:solidFill>
                  <a:schemeClr val="accent3">
                    <a:lumMod val="25000"/>
                  </a:schemeClr>
                </a:solidFill>
                <a:latin typeface="Abadi"/>
              </a:rPr>
              <a:t> - SELECT BOOSTER_VERSION,PAYLOAD_MASS__KG_ FROM SPACEXTBL WHERE PAYLOAD_MASS__KG_=(SELECT MAX(PAYLOAD_MASS__KG_) FROM SPACEXTBL)</a:t>
            </a:r>
          </a:p>
          <a:p>
            <a:r>
              <a:rPr lang="en-US" sz="1100" b="1">
                <a:solidFill>
                  <a:schemeClr val="accent3">
                    <a:lumMod val="25000"/>
                  </a:schemeClr>
                </a:solidFill>
                <a:latin typeface="Abadi"/>
              </a:rPr>
              <a:t>List the failed landing_outcomes in drone ship, their booster versions, and launch site names for the in year 2015</a:t>
            </a:r>
            <a:r>
              <a:rPr lang="en-US" sz="1100">
                <a:solidFill>
                  <a:schemeClr val="accent3">
                    <a:lumMod val="25000"/>
                  </a:schemeClr>
                </a:solidFill>
                <a:latin typeface="Abadi"/>
              </a:rPr>
              <a:t> - SELECT LANDING__OUTCOME, BOOSTER_VERSION, LAUNCH_SITE FROM SPACEXTBL WHERE LANDING__OUTCOME LIKE '%drone%' AND YEAR(DATE)=2015</a:t>
            </a:r>
            <a:endParaRPr lang="en-US" sz="1100" dirty="0">
              <a:solidFill>
                <a:schemeClr val="accent3">
                  <a:lumMod val="25000"/>
                </a:schemeClr>
              </a:solidFill>
              <a:latin typeface="Abadi"/>
            </a:endParaRPr>
          </a:p>
          <a:p>
            <a:r>
              <a:rPr lang="en-US" sz="1100" b="1">
                <a:solidFill>
                  <a:schemeClr val="accent3">
                    <a:lumMod val="25000"/>
                  </a:schemeClr>
                </a:solidFill>
                <a:latin typeface="Abadi"/>
              </a:rPr>
              <a:t>Rank the count of landing outcomes (such as Failure (drone ship) or Success (ground pad)) between the date 2010-06-04 and 2017-03-20, in descending order</a:t>
            </a:r>
            <a:r>
              <a:rPr lang="en-US" sz="1100">
                <a:solidFill>
                  <a:schemeClr val="accent3">
                    <a:lumMod val="25000"/>
                  </a:schemeClr>
                </a:solidFill>
                <a:latin typeface="Abadi"/>
              </a:rPr>
              <a:t> - SELECT LANDING__OUTCOME, COUNT(LANDING__OUTCOME) AS COUNT_OF_LANDING_OUTCOMES FROM SPACEXTBL WHERE DATE BETWEEN '2010-06-04' AND '2017-03-20' GROUP BY LANDING__OUTCOME ORDER BY COUNT(LANDING__OUTCOME) DESC</a:t>
            </a:r>
            <a:endParaRPr lang="en-US" sz="1100" dirty="0">
              <a:solidFill>
                <a:schemeClr val="accent3">
                  <a:lumMod val="25000"/>
                </a:schemeClr>
              </a:solidFill>
              <a:latin typeface="Abadi"/>
            </a:endParaRPr>
          </a:p>
          <a:p>
            <a:pPr>
              <a:lnSpc>
                <a:spcPct val="100000"/>
              </a:lnSpc>
              <a:spcBef>
                <a:spcPts val="1400"/>
              </a:spcBef>
            </a:pPr>
            <a:r>
              <a:rPr lang="en-US" sz="1100">
                <a:solidFill>
                  <a:schemeClr val="accent3">
                    <a:lumMod val="25000"/>
                  </a:schemeClr>
                </a:solidFill>
                <a:latin typeface="Abadi"/>
              </a:rPr>
              <a:t>Add the GitHub URL of your completed EDA with SQL notebook, as an external reference and peer-review purpose - </a:t>
            </a:r>
            <a:r>
              <a:rPr lang="en-US" sz="1100" dirty="0">
                <a:ea typeface="+mn-lt"/>
                <a:cs typeface="+mn-lt"/>
                <a:hlinkClick r:id="rId3"/>
              </a:rPr>
              <a:t>EDA with SQL Notebook_GitHub</a:t>
            </a:r>
            <a:endParaRPr lang="en-US" sz="1100">
              <a:ea typeface="+mn-lt"/>
              <a:cs typeface="+mn-lt"/>
            </a:endParaRP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Autofit/>
          </a:bodyPr>
          <a:lstStyle/>
          <a:p>
            <a:pPr>
              <a:lnSpc>
                <a:spcPct val="100000"/>
              </a:lnSpc>
              <a:spcBef>
                <a:spcPts val="1400"/>
              </a:spcBef>
            </a:pPr>
            <a:r>
              <a:rPr lang="en-US" sz="1600">
                <a:solidFill>
                  <a:schemeClr val="accent3">
                    <a:lumMod val="25000"/>
                  </a:schemeClr>
                </a:solidFill>
                <a:latin typeface="Abadi"/>
              </a:rPr>
              <a:t>Task 1: Mark all launch sites on a map – Creation of folium.Circle and folium.Marker for each launch site on the site map</a:t>
            </a:r>
            <a:endParaRPr lang="en-US" sz="1600" dirty="0">
              <a:solidFill>
                <a:schemeClr val="accent3">
                  <a:lumMod val="25000"/>
                </a:schemeClr>
              </a:solidFill>
              <a:latin typeface="Abadi"/>
            </a:endParaRPr>
          </a:p>
          <a:p>
            <a:pPr>
              <a:lnSpc>
                <a:spcPct val="100000"/>
              </a:lnSpc>
              <a:spcBef>
                <a:spcPts val="1400"/>
              </a:spcBef>
            </a:pPr>
            <a:r>
              <a:rPr lang="en-US" sz="1600">
                <a:solidFill>
                  <a:schemeClr val="accent3">
                    <a:lumMod val="25000"/>
                  </a:schemeClr>
                </a:solidFill>
                <a:latin typeface="Abadi"/>
              </a:rPr>
              <a:t>Task 2: Mark the success/failed launches for each site on the map - For each launch result in spacex_df dataframe, a folium.Marker has been added to marker_cluster</a:t>
            </a:r>
            <a:endParaRPr lang="en-US" sz="1600" dirty="0">
              <a:solidFill>
                <a:schemeClr val="accent3">
                  <a:lumMod val="25000"/>
                </a:schemeClr>
              </a:solidFill>
              <a:latin typeface="Abadi"/>
            </a:endParaRPr>
          </a:p>
          <a:p>
            <a:pPr>
              <a:lnSpc>
                <a:spcPct val="100000"/>
              </a:lnSpc>
              <a:spcBef>
                <a:spcPts val="1400"/>
              </a:spcBef>
            </a:pPr>
            <a:r>
              <a:rPr lang="en-US" sz="1600">
                <a:solidFill>
                  <a:schemeClr val="accent3">
                    <a:lumMod val="25000"/>
                  </a:schemeClr>
                </a:solidFill>
                <a:latin typeface="Abadi"/>
              </a:rPr>
              <a:t>TASK 3: Calculate the distances between a launch site to its proximities -  </a:t>
            </a:r>
            <a:endParaRPr lang="en-US" sz="1600" dirty="0">
              <a:solidFill>
                <a:schemeClr val="accent3">
                  <a:lumMod val="25000"/>
                </a:schemeClr>
              </a:solidFill>
              <a:latin typeface="Abadi"/>
            </a:endParaRPr>
          </a:p>
          <a:p>
            <a:pPr marL="0" indent="0">
              <a:lnSpc>
                <a:spcPct val="100000"/>
              </a:lnSpc>
              <a:spcBef>
                <a:spcPts val="1400"/>
              </a:spcBef>
              <a:buNone/>
            </a:pPr>
            <a:r>
              <a:rPr lang="en-US" sz="1600" dirty="0">
                <a:solidFill>
                  <a:schemeClr val="accent3">
                    <a:lumMod val="25000"/>
                  </a:schemeClr>
                </a:solidFill>
                <a:latin typeface="Abadi"/>
              </a:rPr>
              <a:t>   -   Marking down a point on the closest railway using MousePosition and calculating </a:t>
            </a:r>
            <a:r>
              <a:rPr lang="en-US" sz="1600">
                <a:solidFill>
                  <a:schemeClr val="accent3">
                    <a:lumMod val="25000"/>
                  </a:schemeClr>
                </a:solidFill>
                <a:latin typeface="Abadi"/>
              </a:rPr>
              <a:t>the distance between </a:t>
            </a:r>
            <a:r>
              <a:rPr lang="en-US" sz="1600" dirty="0">
                <a:solidFill>
                  <a:schemeClr val="accent3">
                    <a:lumMod val="25000"/>
                  </a:schemeClr>
                </a:solidFill>
                <a:latin typeface="Abadi"/>
              </a:rPr>
              <a:t>the railway point to the launch site.</a:t>
            </a:r>
          </a:p>
          <a:p>
            <a:pPr marL="0" indent="0">
              <a:lnSpc>
                <a:spcPct val="100000"/>
              </a:lnSpc>
              <a:spcBef>
                <a:spcPts val="1400"/>
              </a:spcBef>
              <a:buNone/>
            </a:pPr>
            <a:r>
              <a:rPr lang="en-US" sz="1600">
                <a:solidFill>
                  <a:schemeClr val="accent3">
                    <a:lumMod val="25000"/>
                  </a:schemeClr>
                </a:solidFill>
                <a:latin typeface="Abadi"/>
              </a:rPr>
              <a:t>   -   After obtaining its coordinate, creating a </a:t>
            </a:r>
            <a:r>
              <a:rPr lang="en-US" sz="1600" dirty="0">
                <a:solidFill>
                  <a:schemeClr val="accent3">
                    <a:lumMod val="25000"/>
                  </a:schemeClr>
                </a:solidFill>
                <a:latin typeface="Abadi"/>
              </a:rPr>
              <a:t>folium.Marker</a:t>
            </a:r>
            <a:r>
              <a:rPr lang="en-US" sz="1600">
                <a:solidFill>
                  <a:schemeClr val="accent3">
                    <a:lumMod val="25000"/>
                  </a:schemeClr>
                </a:solidFill>
                <a:latin typeface="Abadi"/>
              </a:rPr>
              <a:t> to show the distance.</a:t>
            </a:r>
            <a:endParaRPr lang="en-US" sz="1600" dirty="0">
              <a:solidFill>
                <a:schemeClr val="accent3">
                  <a:lumMod val="25000"/>
                </a:schemeClr>
              </a:solidFill>
              <a:latin typeface="Abadi"/>
            </a:endParaRPr>
          </a:p>
          <a:p>
            <a:pPr marL="0" indent="0">
              <a:lnSpc>
                <a:spcPct val="100000"/>
              </a:lnSpc>
              <a:spcBef>
                <a:spcPts val="1400"/>
              </a:spcBef>
              <a:buNone/>
            </a:pPr>
            <a:r>
              <a:rPr lang="en-US" sz="1600">
                <a:solidFill>
                  <a:schemeClr val="accent3">
                    <a:lumMod val="25000"/>
                  </a:schemeClr>
                </a:solidFill>
                <a:latin typeface="Abadi"/>
              </a:rPr>
              <a:t>   -   Drawing a PolyLine between a launch site to the selected.</a:t>
            </a:r>
            <a:endParaRPr lang="en-US" sz="1600" dirty="0">
              <a:solidFill>
                <a:schemeClr val="accent3">
                  <a:lumMod val="25000"/>
                </a:schemeClr>
              </a:solidFill>
              <a:latin typeface="Abadi"/>
            </a:endParaRPr>
          </a:p>
          <a:p>
            <a:pPr>
              <a:lnSpc>
                <a:spcPct val="100000"/>
              </a:lnSpc>
              <a:spcBef>
                <a:spcPts val="1400"/>
              </a:spcBef>
            </a:pPr>
            <a:r>
              <a:rPr lang="en-US" sz="1600">
                <a:solidFill>
                  <a:schemeClr val="accent3">
                    <a:lumMod val="25000"/>
                  </a:schemeClr>
                </a:solidFill>
                <a:latin typeface="Abadi"/>
              </a:rPr>
              <a:t>Add the GitHub URL of your completed interactive map with Folium map, as an external reference and peer-review purpose - </a:t>
            </a:r>
            <a:r>
              <a:rPr lang="en-US" sz="1600" dirty="0">
                <a:ea typeface="+mn-lt"/>
                <a:cs typeface="+mn-lt"/>
                <a:hlinkClick r:id="rId3"/>
              </a:rPr>
              <a:t>Interactive Map with Folium Notebook_GitHub</a:t>
            </a:r>
            <a:endParaRPr lang="en-US" sz="1600">
              <a:ea typeface="+mn-lt"/>
              <a:cs typeface="+mn-lt"/>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900977"/>
          </a:xfrm>
          <a:prstGeom prst="rect">
            <a:avLst/>
          </a:prstGeom>
        </p:spPr>
        <p:txBody>
          <a:bodyPr vert="horz" lIns="91440" tIns="45720" rIns="91440" bIns="45720" rtlCol="0" anchor="t">
            <a:normAutofit/>
          </a:bodyPr>
          <a:lstStyle/>
          <a:p>
            <a:pPr>
              <a:lnSpc>
                <a:spcPct val="100000"/>
              </a:lnSpc>
              <a:spcBef>
                <a:spcPts val="1400"/>
              </a:spcBef>
            </a:pPr>
            <a:r>
              <a:rPr lang="en-US" sz="1200">
                <a:solidFill>
                  <a:schemeClr val="accent3">
                    <a:lumMod val="25000"/>
                  </a:schemeClr>
                </a:solidFill>
                <a:latin typeface="Abadi"/>
              </a:rPr>
              <a:t>Success Launches for the launch sites</a:t>
            </a:r>
            <a:endParaRPr lang="en-US" sz="1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200" dirty="0">
              <a:solidFill>
                <a:schemeClr val="accent3">
                  <a:lumMod val="25000"/>
                </a:schemeClr>
              </a:solidFill>
              <a:latin typeface="Abadi"/>
            </a:endParaRPr>
          </a:p>
          <a:p>
            <a:pPr marL="0" indent="0">
              <a:lnSpc>
                <a:spcPct val="100000"/>
              </a:lnSpc>
              <a:spcBef>
                <a:spcPts val="1400"/>
              </a:spcBef>
              <a:buNone/>
            </a:pPr>
            <a:endParaRPr lang="en-US" sz="1200" dirty="0">
              <a:solidFill>
                <a:schemeClr val="accent3">
                  <a:lumMod val="25000"/>
                </a:schemeClr>
              </a:solidFill>
              <a:latin typeface="Abadi"/>
            </a:endParaRPr>
          </a:p>
          <a:p>
            <a:pPr marL="0" indent="0">
              <a:lnSpc>
                <a:spcPct val="100000"/>
              </a:lnSpc>
              <a:spcBef>
                <a:spcPts val="1400"/>
              </a:spcBef>
              <a:buNone/>
            </a:pPr>
            <a:endParaRPr lang="en-US" sz="1200" dirty="0">
              <a:solidFill>
                <a:schemeClr val="accent3">
                  <a:lumMod val="25000"/>
                </a:schemeClr>
              </a:solidFill>
              <a:latin typeface="Abadi"/>
            </a:endParaRPr>
          </a:p>
          <a:p>
            <a:pPr marL="0" indent="0">
              <a:lnSpc>
                <a:spcPct val="100000"/>
              </a:lnSpc>
              <a:spcBef>
                <a:spcPts val="1400"/>
              </a:spcBef>
              <a:buNone/>
            </a:pPr>
            <a:endParaRPr lang="en-US" sz="1200" dirty="0">
              <a:solidFill>
                <a:schemeClr val="accent3">
                  <a:lumMod val="25000"/>
                </a:schemeClr>
              </a:solidFill>
              <a:latin typeface="Abadi"/>
            </a:endParaRPr>
          </a:p>
          <a:p>
            <a:pPr marL="285750" indent="-285750">
              <a:lnSpc>
                <a:spcPct val="100000"/>
              </a:lnSpc>
              <a:spcBef>
                <a:spcPts val="1400"/>
              </a:spcBef>
            </a:pPr>
            <a:r>
              <a:rPr lang="en-US" sz="1200">
                <a:solidFill>
                  <a:schemeClr val="accent3">
                    <a:lumMod val="25000"/>
                  </a:schemeClr>
                </a:solidFill>
                <a:latin typeface="Abadi"/>
              </a:rPr>
              <a:t>Payload and Booster Versions for site</a:t>
            </a:r>
            <a:endParaRPr lang="en-US" sz="1200" dirty="0">
              <a:solidFill>
                <a:schemeClr val="accent3">
                  <a:lumMod val="25000"/>
                </a:schemeClr>
              </a:solidFill>
              <a:latin typeface="Abadi"/>
            </a:endParaRPr>
          </a:p>
          <a:p>
            <a:pPr marL="0" indent="0">
              <a:lnSpc>
                <a:spcPct val="100000"/>
              </a:lnSpc>
              <a:spcBef>
                <a:spcPts val="1400"/>
              </a:spcBef>
              <a:buNone/>
            </a:pPr>
            <a:endParaRPr lang="en-US" sz="1200" dirty="0">
              <a:solidFill>
                <a:schemeClr val="accent3">
                  <a:lumMod val="25000"/>
                </a:schemeClr>
              </a:solidFill>
              <a:latin typeface="Abadi"/>
            </a:endParaRPr>
          </a:p>
          <a:p>
            <a:pPr marL="0" indent="0">
              <a:lnSpc>
                <a:spcPct val="100000"/>
              </a:lnSpc>
              <a:spcBef>
                <a:spcPts val="1400"/>
              </a:spcBef>
              <a:buNone/>
            </a:pPr>
            <a:endParaRPr lang="en-US" sz="1200" dirty="0">
              <a:solidFill>
                <a:schemeClr val="accent3">
                  <a:lumMod val="25000"/>
                </a:schemeClr>
              </a:solidFill>
              <a:latin typeface="Abadi"/>
            </a:endParaRPr>
          </a:p>
          <a:p>
            <a:pPr marL="0" indent="0">
              <a:lnSpc>
                <a:spcPct val="100000"/>
              </a:lnSpc>
              <a:spcBef>
                <a:spcPts val="1400"/>
              </a:spcBef>
              <a:buNone/>
            </a:pPr>
            <a:endParaRPr lang="en-US" sz="1200" dirty="0">
              <a:solidFill>
                <a:schemeClr val="accent3">
                  <a:lumMod val="25000"/>
                </a:schemeClr>
              </a:solidFill>
              <a:latin typeface="Abadi"/>
            </a:endParaRPr>
          </a:p>
          <a:p>
            <a:pPr marL="0" indent="0">
              <a:lnSpc>
                <a:spcPct val="100000"/>
              </a:lnSpc>
              <a:spcBef>
                <a:spcPts val="1400"/>
              </a:spcBef>
              <a:buNone/>
            </a:pPr>
            <a:endParaRPr lang="en-US" sz="1200" dirty="0">
              <a:solidFill>
                <a:schemeClr val="accent3">
                  <a:lumMod val="25000"/>
                </a:schemeClr>
              </a:solidFill>
              <a:latin typeface="Abadi"/>
            </a:endParaRPr>
          </a:p>
          <a:p>
            <a:pPr>
              <a:lnSpc>
                <a:spcPct val="100000"/>
              </a:lnSpc>
              <a:spcBef>
                <a:spcPts val="1400"/>
              </a:spcBef>
            </a:pPr>
            <a:r>
              <a:rPr lang="en-US" sz="1200">
                <a:solidFill>
                  <a:schemeClr val="accent3">
                    <a:lumMod val="25000"/>
                  </a:schemeClr>
                </a:solidFill>
                <a:latin typeface="Abadi"/>
              </a:rPr>
              <a:t>The plots have been visualized to depict how the launch success rate varies for each of the types – be it launch sites, Paylod or Booster versions.</a:t>
            </a:r>
            <a:endParaRPr lang="en-US" sz="1200" dirty="0">
              <a:solidFill>
                <a:schemeClr val="accent3">
                  <a:lumMod val="25000"/>
                </a:schemeClr>
              </a:solidFill>
              <a:latin typeface="Abadi"/>
            </a:endParaRPr>
          </a:p>
          <a:p>
            <a:pPr>
              <a:lnSpc>
                <a:spcPct val="100000"/>
              </a:lnSpc>
              <a:spcBef>
                <a:spcPts val="1400"/>
              </a:spcBef>
            </a:pPr>
            <a:r>
              <a:rPr lang="en-US" sz="1200">
                <a:solidFill>
                  <a:schemeClr val="accent3">
                    <a:lumMod val="25000"/>
                  </a:schemeClr>
                </a:solidFill>
                <a:latin typeface="Abadi"/>
              </a:rPr>
              <a:t>Add the GitHub URL of your completed Plotly Dash lab, as an external reference and peer-review purpose - </a:t>
            </a:r>
            <a:r>
              <a:rPr lang="en-US" sz="1200" dirty="0">
                <a:ea typeface="+mn-lt"/>
                <a:cs typeface="+mn-lt"/>
                <a:hlinkClick r:id="rId3"/>
              </a:rPr>
              <a:t>Dashboard with Plotly Dash Notebook_GitHub</a:t>
            </a:r>
            <a:endParaRPr lang="en-US" sz="1200">
              <a:ea typeface="+mn-lt"/>
              <a:cs typeface="+mn-lt"/>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2" name="Picture 5">
            <a:extLst>
              <a:ext uri="{FF2B5EF4-FFF2-40B4-BE49-F238E27FC236}">
                <a16:creationId xmlns:a16="http://schemas.microsoft.com/office/drawing/2014/main" id="{E61F4367-085C-4368-8FB4-73C679FE6618}"/>
              </a:ext>
            </a:extLst>
          </p:cNvPr>
          <p:cNvPicPr>
            <a:picLocks noChangeAspect="1"/>
          </p:cNvPicPr>
          <p:nvPr/>
        </p:nvPicPr>
        <p:blipFill>
          <a:blip r:embed="rId4"/>
          <a:stretch>
            <a:fillRect/>
          </a:stretch>
        </p:blipFill>
        <p:spPr>
          <a:xfrm>
            <a:off x="926893" y="2240791"/>
            <a:ext cx="7252740" cy="1227171"/>
          </a:xfrm>
          <a:prstGeom prst="rect">
            <a:avLst/>
          </a:prstGeom>
        </p:spPr>
      </p:pic>
      <p:pic>
        <p:nvPicPr>
          <p:cNvPr id="6" name="Picture 6">
            <a:extLst>
              <a:ext uri="{FF2B5EF4-FFF2-40B4-BE49-F238E27FC236}">
                <a16:creationId xmlns:a16="http://schemas.microsoft.com/office/drawing/2014/main" id="{1ED811A0-1F51-4C6D-889D-73AEF3A38DD5}"/>
              </a:ext>
            </a:extLst>
          </p:cNvPr>
          <p:cNvPicPr>
            <a:picLocks noChangeAspect="1"/>
          </p:cNvPicPr>
          <p:nvPr/>
        </p:nvPicPr>
        <p:blipFill>
          <a:blip r:embed="rId5"/>
          <a:stretch>
            <a:fillRect/>
          </a:stretch>
        </p:blipFill>
        <p:spPr>
          <a:xfrm>
            <a:off x="926892" y="4196434"/>
            <a:ext cx="7252740" cy="1188346"/>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611733F-E5BD-49F1-953E-8029C6596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EA0003C-06B7-4E3A-9E9A-2DA8CA829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104149" y="328267"/>
            <a:ext cx="4266942" cy="1454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2"/>
                </a:solidFill>
                <a:latin typeface="+mj-lt"/>
                <a:ea typeface="+mj-ea"/>
                <a:cs typeface="+mj-cs"/>
              </a:rPr>
              <a:t>Predictive Analysis (Classification)</a:t>
            </a:r>
          </a:p>
        </p:txBody>
      </p:sp>
      <p:pic>
        <p:nvPicPr>
          <p:cNvPr id="6" name="Picture 6">
            <a:extLst>
              <a:ext uri="{FF2B5EF4-FFF2-40B4-BE49-F238E27FC236}">
                <a16:creationId xmlns:a16="http://schemas.microsoft.com/office/drawing/2014/main" id="{9F663857-665F-4298-8EF2-16D286FD7F90}"/>
              </a:ext>
            </a:extLst>
          </p:cNvPr>
          <p:cNvPicPr>
            <a:picLocks noChangeAspect="1"/>
          </p:cNvPicPr>
          <p:nvPr/>
        </p:nvPicPr>
        <p:blipFill>
          <a:blip r:embed="rId2"/>
          <a:stretch>
            <a:fillRect/>
          </a:stretch>
        </p:blipFill>
        <p:spPr>
          <a:xfrm>
            <a:off x="445716" y="1099698"/>
            <a:ext cx="3021131" cy="2332985"/>
          </a:xfrm>
          <a:prstGeom prst="rect">
            <a:avLst/>
          </a:prstGeom>
        </p:spPr>
      </p:pic>
      <p:pic>
        <p:nvPicPr>
          <p:cNvPr id="7" name="Picture 7">
            <a:extLst>
              <a:ext uri="{FF2B5EF4-FFF2-40B4-BE49-F238E27FC236}">
                <a16:creationId xmlns:a16="http://schemas.microsoft.com/office/drawing/2014/main" id="{414DB022-DD52-4149-B0B3-9E62D336479D}"/>
              </a:ext>
            </a:extLst>
          </p:cNvPr>
          <p:cNvPicPr>
            <a:picLocks noChangeAspect="1"/>
          </p:cNvPicPr>
          <p:nvPr/>
        </p:nvPicPr>
        <p:blipFill>
          <a:blip r:embed="rId2"/>
          <a:stretch>
            <a:fillRect/>
          </a:stretch>
        </p:blipFill>
        <p:spPr>
          <a:xfrm>
            <a:off x="3628897" y="1099698"/>
            <a:ext cx="3021131" cy="2332985"/>
          </a:xfrm>
          <a:prstGeom prst="rect">
            <a:avLst/>
          </a:prstGeom>
        </p:spPr>
      </p:pic>
      <p:pic>
        <p:nvPicPr>
          <p:cNvPr id="8" name="Picture 8">
            <a:extLst>
              <a:ext uri="{FF2B5EF4-FFF2-40B4-BE49-F238E27FC236}">
                <a16:creationId xmlns:a16="http://schemas.microsoft.com/office/drawing/2014/main" id="{32302483-22BB-4FD0-A558-AB30AA0AE0F5}"/>
              </a:ext>
            </a:extLst>
          </p:cNvPr>
          <p:cNvPicPr>
            <a:picLocks noChangeAspect="1"/>
          </p:cNvPicPr>
          <p:nvPr/>
        </p:nvPicPr>
        <p:blipFill>
          <a:blip r:embed="rId2"/>
          <a:stretch>
            <a:fillRect/>
          </a:stretch>
        </p:blipFill>
        <p:spPr>
          <a:xfrm>
            <a:off x="445715" y="3504918"/>
            <a:ext cx="3021131" cy="2332985"/>
          </a:xfrm>
          <a:prstGeom prst="rect">
            <a:avLst/>
          </a:prstGeom>
        </p:spPr>
      </p:pic>
      <p:pic>
        <p:nvPicPr>
          <p:cNvPr id="2" name="Picture 5">
            <a:extLst>
              <a:ext uri="{FF2B5EF4-FFF2-40B4-BE49-F238E27FC236}">
                <a16:creationId xmlns:a16="http://schemas.microsoft.com/office/drawing/2014/main" id="{846564AF-70D6-4DB1-A9F6-C48B9F8B86D3}"/>
              </a:ext>
            </a:extLst>
          </p:cNvPr>
          <p:cNvPicPr>
            <a:picLocks noChangeAspect="1"/>
          </p:cNvPicPr>
          <p:nvPr/>
        </p:nvPicPr>
        <p:blipFill>
          <a:blip r:embed="rId3"/>
          <a:stretch>
            <a:fillRect/>
          </a:stretch>
        </p:blipFill>
        <p:spPr>
          <a:xfrm>
            <a:off x="3628895" y="3504919"/>
            <a:ext cx="3021131" cy="233298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50700" y="1971978"/>
            <a:ext cx="4891191" cy="4088993"/>
          </a:xfrm>
          <a:prstGeom prst="rect">
            <a:avLst/>
          </a:prstGeom>
        </p:spPr>
        <p:txBody>
          <a:bodyPr vert="horz" lIns="91440" tIns="45720" rIns="91440" bIns="45720" rtlCol="0" anchor="ctr">
            <a:normAutofit/>
          </a:bodyPr>
          <a:lstStyle/>
          <a:p>
            <a:pPr>
              <a:spcBef>
                <a:spcPts val="1400"/>
              </a:spcBef>
            </a:pPr>
            <a:r>
              <a:rPr lang="en-US" sz="1400">
                <a:solidFill>
                  <a:schemeClr val="tx2"/>
                </a:solidFill>
              </a:rPr>
              <a:t>Load the data, create a NumPy array from the column Class in data, Standardize the data and split it into train and test data sets. The training dataset should be maximum in volume as compared to the test set.</a:t>
            </a:r>
            <a:endParaRPr lang="en-US" sz="1400" dirty="0">
              <a:solidFill>
                <a:schemeClr val="tx2"/>
              </a:solidFill>
              <a:cs typeface="Calibri"/>
            </a:endParaRPr>
          </a:p>
          <a:p>
            <a:pPr>
              <a:spcBef>
                <a:spcPts val="1400"/>
              </a:spcBef>
            </a:pPr>
            <a:r>
              <a:rPr lang="en-US" sz="1400">
                <a:solidFill>
                  <a:schemeClr val="tx2"/>
                </a:solidFill>
              </a:rPr>
              <a:t>Fit the object to find the best parameters using a classifier object. We display the best parameters &amp; accuracy on the validation data using the data attribute.</a:t>
            </a:r>
            <a:endParaRPr lang="en-US" sz="1400" dirty="0">
              <a:solidFill>
                <a:schemeClr val="tx2"/>
              </a:solidFill>
              <a:cs typeface="Calibri"/>
            </a:endParaRPr>
          </a:p>
          <a:p>
            <a:pPr>
              <a:spcBef>
                <a:spcPts val="1400"/>
              </a:spcBef>
            </a:pPr>
            <a:r>
              <a:rPr lang="en-US" sz="1400">
                <a:solidFill>
                  <a:schemeClr val="tx2"/>
                </a:solidFill>
              </a:rPr>
              <a:t>Calculate the accuracy on the test data and </a:t>
            </a:r>
            <a:r>
              <a:rPr lang="en-US" sz="1400" b="1" u="sng">
                <a:solidFill>
                  <a:schemeClr val="tx2"/>
                </a:solidFill>
              </a:rPr>
              <a:t>plot the confusion matrix for each of the classifier types</a:t>
            </a:r>
            <a:r>
              <a:rPr lang="en-US" sz="1400" dirty="0">
                <a:solidFill>
                  <a:schemeClr val="tx2"/>
                </a:solidFill>
              </a:rPr>
              <a:t> </a:t>
            </a:r>
            <a:r>
              <a:rPr lang="en-US" sz="1400">
                <a:solidFill>
                  <a:schemeClr val="tx2"/>
                </a:solidFill>
              </a:rPr>
              <a:t>accordingly.</a:t>
            </a:r>
            <a:endParaRPr lang="en-US" sz="1400">
              <a:solidFill>
                <a:schemeClr val="tx2"/>
              </a:solidFill>
              <a:cs typeface="Calibri"/>
            </a:endParaRPr>
          </a:p>
          <a:p>
            <a:pPr>
              <a:spcBef>
                <a:spcPts val="1400"/>
              </a:spcBef>
            </a:pPr>
            <a:r>
              <a:rPr lang="en-US" sz="1400">
                <a:solidFill>
                  <a:schemeClr val="tx2"/>
                </a:solidFill>
                <a:cs typeface="Calibri"/>
              </a:rPr>
              <a:t>Here, all the</a:t>
            </a:r>
            <a:r>
              <a:rPr lang="en-US" sz="1400" dirty="0">
                <a:solidFill>
                  <a:schemeClr val="tx2"/>
                </a:solidFill>
                <a:cs typeface="Calibri"/>
              </a:rPr>
              <a:t> </a:t>
            </a:r>
            <a:r>
              <a:rPr lang="en-US" sz="1400">
                <a:solidFill>
                  <a:schemeClr val="tx2"/>
                </a:solidFill>
                <a:cs typeface="Calibri"/>
              </a:rPr>
              <a:t>classifier models give near about similar accuracy scores.</a:t>
            </a:r>
            <a:endParaRPr lang="en-US" sz="1400" dirty="0">
              <a:solidFill>
                <a:schemeClr val="tx2"/>
              </a:solidFill>
              <a:cs typeface="Calibri"/>
            </a:endParaRPr>
          </a:p>
          <a:p>
            <a:pPr>
              <a:spcBef>
                <a:spcPts val="1400"/>
              </a:spcBef>
            </a:pPr>
            <a:r>
              <a:rPr lang="en-US" sz="1400">
                <a:solidFill>
                  <a:schemeClr val="tx2"/>
                </a:solidFill>
              </a:rPr>
              <a:t>Add the GitHub URL of your completed predictive analysis lab, as an external reference and peer-review purpose - </a:t>
            </a:r>
            <a:endParaRPr lang="en-US" sz="1400" dirty="0">
              <a:solidFill>
                <a:schemeClr val="tx2"/>
              </a:solidFill>
              <a:cs typeface="Calibri"/>
            </a:endParaRPr>
          </a:p>
          <a:p>
            <a:pPr marL="0" indent="0">
              <a:buNone/>
            </a:pPr>
            <a:r>
              <a:rPr lang="en-US" sz="1400" dirty="0">
                <a:ea typeface="+mn-lt"/>
                <a:cs typeface="+mn-lt"/>
                <a:hlinkClick r:id="rId4"/>
              </a:rPr>
              <a:t>Predictive Analysis (Classification) Notebook_GitHub</a:t>
            </a:r>
            <a:endParaRPr lang="en-US" sz="1400" dirty="0">
              <a:solidFill>
                <a:srgbClr val="44546A"/>
              </a:solidFill>
              <a:ea typeface="+mn-lt"/>
              <a:cs typeface="+mn-lt"/>
            </a:endParaRPr>
          </a:p>
          <a:p>
            <a:endParaRPr lang="en-US"/>
          </a:p>
        </p:txBody>
      </p:sp>
      <p:grpSp>
        <p:nvGrpSpPr>
          <p:cNvPr id="17" name="Group 16">
            <a:extLst>
              <a:ext uri="{FF2B5EF4-FFF2-40B4-BE49-F238E27FC236}">
                <a16:creationId xmlns:a16="http://schemas.microsoft.com/office/drawing/2014/main" id="{8A01F592-3A3D-4FF0-BA89-6141201456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631979" y="-1"/>
            <a:ext cx="3559715" cy="2671157"/>
            <a:chOff x="-305" y="-1"/>
            <a:chExt cx="3832880" cy="2876136"/>
          </a:xfrm>
        </p:grpSpPr>
        <p:sp>
          <p:nvSpPr>
            <p:cNvPr id="18" name="Freeform: Shape 17">
              <a:extLst>
                <a:ext uri="{FF2B5EF4-FFF2-40B4-BE49-F238E27FC236}">
                  <a16:creationId xmlns:a16="http://schemas.microsoft.com/office/drawing/2014/main" id="{B13091DB-88A1-4ACF-A73E-49330870C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DB6EC58-E7B3-402A-BDDF-8393CAEC9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74460539-90E5-48B6-A9DE-DB545D73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933F2FE-C9A5-41DE-A8E6-E8578DE49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sp>
        <p:nvSpPr>
          <p:cNvPr id="23" name="Arc 2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5">
            <a:extLst>
              <a:ext uri="{FF2B5EF4-FFF2-40B4-BE49-F238E27FC236}">
                <a16:creationId xmlns:a16="http://schemas.microsoft.com/office/drawing/2014/main" id="{C82D120A-CA41-4DD9-A088-AA7CE168B412}"/>
              </a:ext>
            </a:extLst>
          </p:cNvPr>
          <p:cNvPicPr>
            <a:picLocks noChangeAspect="1"/>
          </p:cNvPicPr>
          <p:nvPr/>
        </p:nvPicPr>
        <p:blipFill>
          <a:blip r:embed="rId2"/>
          <a:stretch>
            <a:fillRect/>
          </a:stretch>
        </p:blipFill>
        <p:spPr>
          <a:xfrm>
            <a:off x="659914" y="1082432"/>
            <a:ext cx="10872172" cy="2201615"/>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008966" y="4197888"/>
            <a:ext cx="6382966" cy="2216512"/>
          </a:xfrm>
          <a:prstGeom prst="rect">
            <a:avLst/>
          </a:prstGeom>
        </p:spPr>
        <p:txBody>
          <a:bodyPr vert="horz" lIns="91440" tIns="45720" rIns="91440" bIns="45720" rtlCol="0" anchor="t">
            <a:noAutofit/>
          </a:bodyPr>
          <a:lstStyle/>
          <a:p>
            <a:pPr>
              <a:spcBef>
                <a:spcPts val="1400"/>
              </a:spcBef>
            </a:pPr>
            <a:endParaRPr lang="en-US" sz="1100"/>
          </a:p>
          <a:p>
            <a:pPr>
              <a:spcBef>
                <a:spcPts val="1400"/>
              </a:spcBef>
            </a:pPr>
            <a:endParaRPr lang="en-US" sz="1100"/>
          </a:p>
          <a:p>
            <a:pPr>
              <a:spcBef>
                <a:spcPts val="1400"/>
              </a:spcBef>
            </a:pPr>
            <a:endParaRPr lang="en-US" sz="1100"/>
          </a:p>
          <a:p>
            <a:pPr>
              <a:spcBef>
                <a:spcPts val="1400"/>
              </a:spcBef>
            </a:pPr>
            <a:endParaRPr lang="en-US" sz="1100"/>
          </a:p>
          <a:p>
            <a:pPr>
              <a:spcBef>
                <a:spcPts val="1400"/>
              </a:spcBef>
            </a:pPr>
            <a:endParaRPr lang="en-US" sz="1100"/>
          </a:p>
          <a:p>
            <a:pPr>
              <a:spcBef>
                <a:spcPts val="1400"/>
              </a:spcBef>
            </a:pPr>
            <a:endParaRPr lang="en-US" sz="1100"/>
          </a:p>
          <a:p>
            <a:pPr marL="0" indent="0" algn="ctr">
              <a:spcBef>
                <a:spcPts val="1400"/>
              </a:spcBef>
              <a:buNone/>
            </a:pPr>
            <a:r>
              <a:rPr lang="en-US" sz="1600" b="1" u="sng"/>
              <a:t>With the increase in Flight Number for the launch sites, the success rate </a:t>
            </a:r>
            <a:r>
              <a:rPr lang="en-US" sz="1600" b="1" u="sng" dirty="0"/>
              <a:t>becomes more effective.</a:t>
            </a:r>
            <a:endParaRPr lang="en-US" sz="1600" b="1" u="sng" dirty="0">
              <a:cs typeface="Calibri"/>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5">
            <a:extLst>
              <a:ext uri="{FF2B5EF4-FFF2-40B4-BE49-F238E27FC236}">
                <a16:creationId xmlns:a16="http://schemas.microsoft.com/office/drawing/2014/main" id="{C443D26B-4B46-4A95-BE20-5A7FAF72D643}"/>
              </a:ext>
            </a:extLst>
          </p:cNvPr>
          <p:cNvPicPr>
            <a:picLocks noChangeAspect="1"/>
          </p:cNvPicPr>
          <p:nvPr/>
        </p:nvPicPr>
        <p:blipFill>
          <a:blip r:embed="rId2"/>
          <a:stretch>
            <a:fillRect/>
          </a:stretch>
        </p:blipFill>
        <p:spPr>
          <a:xfrm>
            <a:off x="659914" y="1082432"/>
            <a:ext cx="10872172" cy="2201615"/>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559261" y="4235363"/>
            <a:ext cx="6382966" cy="2216512"/>
          </a:xfrm>
          <a:prstGeom prst="rect">
            <a:avLst/>
          </a:prstGeom>
        </p:spPr>
        <p:txBody>
          <a:bodyPr vert="horz" lIns="91440" tIns="45720" rIns="91440" bIns="45720" rtlCol="0" anchor="ctr">
            <a:normAutofit/>
          </a:bodyPr>
          <a:lstStyle/>
          <a:p>
            <a:pPr>
              <a:spcBef>
                <a:spcPts val="1400"/>
              </a:spcBef>
            </a:pPr>
            <a:endParaRPr lang="en-US" sz="1100"/>
          </a:p>
          <a:p>
            <a:pPr>
              <a:spcBef>
                <a:spcPts val="1400"/>
              </a:spcBef>
            </a:pPr>
            <a:endParaRPr lang="en-US" sz="1100"/>
          </a:p>
          <a:p>
            <a:pPr>
              <a:spcBef>
                <a:spcPts val="1400"/>
              </a:spcBef>
            </a:pPr>
            <a:endParaRPr lang="en-US" sz="1100"/>
          </a:p>
          <a:p>
            <a:pPr>
              <a:spcBef>
                <a:spcPts val="1400"/>
              </a:spcBef>
            </a:pPr>
            <a:endParaRPr lang="en-US" sz="1100"/>
          </a:p>
          <a:p>
            <a:pPr>
              <a:spcBef>
                <a:spcPts val="1400"/>
              </a:spcBef>
            </a:pPr>
            <a:endParaRPr lang="en-US" sz="1100"/>
          </a:p>
          <a:p>
            <a:pPr marL="0" indent="0" algn="ctr">
              <a:spcBef>
                <a:spcPts val="1400"/>
              </a:spcBef>
              <a:buNone/>
            </a:pPr>
            <a:r>
              <a:rPr lang="en-US" sz="1600" b="1" u="sng"/>
              <a:t>With the increase in Payload Mass for the launch sites, the success rate becomes most effective</a:t>
            </a:r>
            <a:endParaRPr lang="en-US" sz="1600" b="1" u="sng">
              <a:cs typeface="Calibri" panose="020F0502020204030204"/>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Success Rate vs. Orbit Type</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5">
            <a:extLst>
              <a:ext uri="{FF2B5EF4-FFF2-40B4-BE49-F238E27FC236}">
                <a16:creationId xmlns:a16="http://schemas.microsoft.com/office/drawing/2014/main" id="{A1702908-F965-4827-B6CC-820B8F9CF2E3}"/>
              </a:ext>
            </a:extLst>
          </p:cNvPr>
          <p:cNvPicPr>
            <a:picLocks noChangeAspect="1"/>
          </p:cNvPicPr>
          <p:nvPr/>
        </p:nvPicPr>
        <p:blipFill>
          <a:blip r:embed="rId2"/>
          <a:stretch>
            <a:fillRect/>
          </a:stretch>
        </p:blipFill>
        <p:spPr>
          <a:xfrm>
            <a:off x="839583" y="704504"/>
            <a:ext cx="10587784" cy="345714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596737" y="4072970"/>
            <a:ext cx="6382966" cy="2216512"/>
          </a:xfrm>
          <a:prstGeom prst="rect">
            <a:avLst/>
          </a:prstGeom>
        </p:spPr>
        <p:txBody>
          <a:bodyPr vert="horz" lIns="91440" tIns="45720" rIns="91440" bIns="45720" rtlCol="0" anchor="t">
            <a:noAutofit/>
          </a:bodyPr>
          <a:lstStyle/>
          <a:p>
            <a:pPr>
              <a:spcBef>
                <a:spcPts val="1400"/>
              </a:spcBef>
            </a:pPr>
            <a:endParaRPr lang="en-US" sz="1100"/>
          </a:p>
          <a:p>
            <a:pPr marL="0">
              <a:spcBef>
                <a:spcPts val="1400"/>
              </a:spcBef>
            </a:pPr>
            <a:endParaRPr lang="en-US" sz="1100"/>
          </a:p>
          <a:p>
            <a:pPr>
              <a:spcBef>
                <a:spcPts val="1400"/>
              </a:spcBef>
            </a:pPr>
            <a:endParaRPr lang="en-US" sz="1100"/>
          </a:p>
          <a:p>
            <a:pPr>
              <a:spcBef>
                <a:spcPts val="1400"/>
              </a:spcBef>
            </a:pPr>
            <a:endParaRPr lang="en-US" sz="1100"/>
          </a:p>
          <a:p>
            <a:pPr>
              <a:spcBef>
                <a:spcPts val="1400"/>
              </a:spcBef>
            </a:pPr>
            <a:endParaRPr lang="en-US" sz="1100"/>
          </a:p>
          <a:p>
            <a:pPr marL="0">
              <a:spcBef>
                <a:spcPts val="1400"/>
              </a:spcBef>
            </a:pPr>
            <a:endParaRPr lang="en-US" sz="2000" dirty="0">
              <a:cs typeface="Calibri"/>
            </a:endParaRPr>
          </a:p>
          <a:p>
            <a:pPr marL="0" indent="0" algn="ctr">
              <a:spcBef>
                <a:spcPts val="1400"/>
              </a:spcBef>
              <a:buNone/>
            </a:pPr>
            <a:r>
              <a:rPr lang="en-US" sz="2000" b="1"/>
              <a:t>ES-L1, GEO, HEO AND SSO </a:t>
            </a:r>
            <a:r>
              <a:rPr lang="en-US" sz="2000"/>
              <a:t>have best success rates while</a:t>
            </a:r>
            <a:r>
              <a:rPr lang="en-US" sz="2000" b="1"/>
              <a:t> SO </a:t>
            </a:r>
            <a:r>
              <a:rPr lang="en-US" sz="2000"/>
              <a:t>has the least</a:t>
            </a:r>
            <a:r>
              <a:rPr lang="en-US" sz="1600" b="1"/>
              <a:t>.</a:t>
            </a:r>
            <a:endParaRPr lang="en-US" sz="1600" b="1">
              <a:cs typeface="Calibri"/>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38201" y="3360936"/>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5">
            <a:extLst>
              <a:ext uri="{FF2B5EF4-FFF2-40B4-BE49-F238E27FC236}">
                <a16:creationId xmlns:a16="http://schemas.microsoft.com/office/drawing/2014/main" id="{C465D03F-59ED-4299-8F6F-427A41EE4920}"/>
              </a:ext>
            </a:extLst>
          </p:cNvPr>
          <p:cNvPicPr>
            <a:picLocks noChangeAspect="1"/>
          </p:cNvPicPr>
          <p:nvPr/>
        </p:nvPicPr>
        <p:blipFill>
          <a:blip r:embed="rId2"/>
          <a:stretch>
            <a:fillRect/>
          </a:stretch>
        </p:blipFill>
        <p:spPr>
          <a:xfrm>
            <a:off x="659914" y="645219"/>
            <a:ext cx="10872172" cy="2576369"/>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8050" y="4297822"/>
            <a:ext cx="9718276" cy="2216512"/>
          </a:xfrm>
          <a:prstGeom prst="rect">
            <a:avLst/>
          </a:prstGeom>
        </p:spPr>
        <p:txBody>
          <a:bodyPr vert="horz" lIns="91440" tIns="45720" rIns="91440" bIns="45720" rtlCol="0" anchor="t">
            <a:normAutofit fontScale="85000" lnSpcReduction="10000"/>
          </a:bodyPr>
          <a:lstStyle/>
          <a:p>
            <a:pPr marL="0">
              <a:spcBef>
                <a:spcPts val="1400"/>
              </a:spcBef>
            </a:pPr>
            <a:endParaRPr lang="en-US" sz="1100"/>
          </a:p>
          <a:p>
            <a:pPr>
              <a:spcBef>
                <a:spcPts val="1400"/>
              </a:spcBef>
            </a:pPr>
            <a:endParaRPr lang="en-US" sz="1100"/>
          </a:p>
          <a:p>
            <a:pPr>
              <a:spcBef>
                <a:spcPts val="1400"/>
              </a:spcBef>
            </a:pPr>
            <a:endParaRPr lang="en-US" sz="1100"/>
          </a:p>
          <a:p>
            <a:pPr>
              <a:spcBef>
                <a:spcPts val="1400"/>
              </a:spcBef>
            </a:pPr>
            <a:endParaRPr lang="en-US" sz="1100"/>
          </a:p>
          <a:p>
            <a:pPr>
              <a:spcBef>
                <a:spcPts val="1400"/>
              </a:spcBef>
            </a:pPr>
            <a:endParaRPr lang="en-US" sz="1100"/>
          </a:p>
          <a:p>
            <a:pPr>
              <a:spcBef>
                <a:spcPts val="1400"/>
              </a:spcBef>
            </a:pPr>
            <a:endParaRPr lang="en-US" sz="1100"/>
          </a:p>
          <a:p>
            <a:pPr marL="0" indent="0">
              <a:spcBef>
                <a:spcPts val="1400"/>
              </a:spcBef>
              <a:buNone/>
            </a:pPr>
            <a:r>
              <a:rPr lang="en-US" sz="2000"/>
              <a:t>The comparison of Orbit via Flight Number is not a good detector in concluding about the success rates</a:t>
            </a:r>
            <a:r>
              <a:rPr lang="en-US" sz="1100" dirty="0"/>
              <a:t>.</a:t>
            </a:r>
            <a:endParaRPr lang="en-US" sz="1100" dirty="0">
              <a:cs typeface="Calibri"/>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Orbit Type</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5">
            <a:extLst>
              <a:ext uri="{FF2B5EF4-FFF2-40B4-BE49-F238E27FC236}">
                <a16:creationId xmlns:a16="http://schemas.microsoft.com/office/drawing/2014/main" id="{FD6E0B60-A320-4A56-95E9-6306B7CD1C0C}"/>
              </a:ext>
            </a:extLst>
          </p:cNvPr>
          <p:cNvPicPr>
            <a:picLocks noChangeAspect="1"/>
          </p:cNvPicPr>
          <p:nvPr/>
        </p:nvPicPr>
        <p:blipFill>
          <a:blip r:embed="rId2"/>
          <a:stretch>
            <a:fillRect/>
          </a:stretch>
        </p:blipFill>
        <p:spPr>
          <a:xfrm>
            <a:off x="659914" y="1082432"/>
            <a:ext cx="11034565" cy="2801221"/>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35917" y="4372773"/>
            <a:ext cx="10093031" cy="2216512"/>
          </a:xfrm>
          <a:prstGeom prst="rect">
            <a:avLst/>
          </a:prstGeom>
        </p:spPr>
        <p:txBody>
          <a:bodyPr vert="horz" lIns="91440" tIns="45720" rIns="91440" bIns="45720" rtlCol="0" anchor="t">
            <a:noAutofit/>
          </a:bodyPr>
          <a:lstStyle/>
          <a:p>
            <a:pPr>
              <a:spcBef>
                <a:spcPts val="1400"/>
              </a:spcBef>
            </a:pPr>
            <a:endParaRPr lang="en-US" sz="1100"/>
          </a:p>
          <a:p>
            <a:pPr>
              <a:spcBef>
                <a:spcPts val="1400"/>
              </a:spcBef>
            </a:pPr>
            <a:endParaRPr lang="en-US" sz="1100"/>
          </a:p>
          <a:p>
            <a:pPr>
              <a:spcBef>
                <a:spcPts val="1400"/>
              </a:spcBef>
            </a:pPr>
            <a:endParaRPr lang="en-US" sz="1100"/>
          </a:p>
          <a:p>
            <a:pPr>
              <a:spcBef>
                <a:spcPts val="1400"/>
              </a:spcBef>
            </a:pPr>
            <a:endParaRPr lang="en-US" sz="1100"/>
          </a:p>
          <a:p>
            <a:pPr>
              <a:spcBef>
                <a:spcPts val="1400"/>
              </a:spcBef>
            </a:pPr>
            <a:endParaRPr lang="en-US" sz="1100"/>
          </a:p>
          <a:p>
            <a:pPr>
              <a:spcBef>
                <a:spcPts val="1400"/>
              </a:spcBef>
            </a:pPr>
            <a:endParaRPr lang="en-US" sz="1100"/>
          </a:p>
          <a:p>
            <a:pPr>
              <a:spcBef>
                <a:spcPts val="1400"/>
              </a:spcBef>
            </a:pPr>
            <a:r>
              <a:rPr lang="en-US" sz="1800"/>
              <a:t>With the increase in Payload Mass for different Orbit types, the success rate has become more effective.</a:t>
            </a:r>
            <a:endParaRPr lang="en-US" sz="1800">
              <a:cs typeface="Calibri"/>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5">
            <a:extLst>
              <a:ext uri="{FF2B5EF4-FFF2-40B4-BE49-F238E27FC236}">
                <a16:creationId xmlns:a16="http://schemas.microsoft.com/office/drawing/2014/main" id="{7D0B0D13-EF81-4D6A-AFC3-6D56FC93C4BC}"/>
              </a:ext>
            </a:extLst>
          </p:cNvPr>
          <p:cNvPicPr>
            <a:picLocks noChangeAspect="1"/>
          </p:cNvPicPr>
          <p:nvPr/>
        </p:nvPicPr>
        <p:blipFill>
          <a:blip r:embed="rId2"/>
          <a:stretch>
            <a:fillRect/>
          </a:stretch>
        </p:blipFill>
        <p:spPr>
          <a:xfrm>
            <a:off x="5541709" y="1354061"/>
            <a:ext cx="6463774" cy="397716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2574561" y="-220048"/>
            <a:ext cx="7881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Success Yearly</a:t>
            </a:r>
            <a:r>
              <a:rPr lang="en-US" sz="4400">
                <a:solidFill>
                  <a:schemeClr val="tx1"/>
                </a:solidFill>
                <a:latin typeface="+mj-lt"/>
                <a:ea typeface="+mj-ea"/>
                <a:cs typeface="+mj-cs"/>
              </a:rPr>
              <a:t> </a:t>
            </a:r>
            <a:r>
              <a:rPr lang="en-US" sz="4400" kern="1200">
                <a:solidFill>
                  <a:schemeClr val="tx1"/>
                </a:solidFill>
                <a:latin typeface="+mj-lt"/>
                <a:ea typeface="+mj-ea"/>
                <a:cs typeface="+mj-cs"/>
              </a:rPr>
              <a:t>Trend</a:t>
            </a:r>
            <a:endParaRPr lang="en-US">
              <a:solidFill>
                <a:schemeClr val="tx1"/>
              </a:solidFill>
              <a:ea typeface="+mj-ea"/>
              <a:cs typeface="+mj-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1" y="1984443"/>
            <a:ext cx="5257800" cy="4192520"/>
          </a:xfrm>
          <a:prstGeom prst="rect">
            <a:avLst/>
          </a:prstGeom>
        </p:spPr>
        <p:txBody>
          <a:bodyPr vert="horz" lIns="91440" tIns="45720" rIns="91440" bIns="45720" rtlCol="0" anchor="t">
            <a:normAutofit/>
          </a:bodyPr>
          <a:lstStyle/>
          <a:p>
            <a:pPr marL="0">
              <a:spcBef>
                <a:spcPts val="1400"/>
              </a:spcBef>
            </a:pPr>
            <a:endParaRPr lang="en-US"/>
          </a:p>
          <a:p>
            <a:pPr>
              <a:spcBef>
                <a:spcPts val="1400"/>
              </a:spcBef>
            </a:pPr>
            <a:endParaRPr lang="en-US"/>
          </a:p>
          <a:p>
            <a:pPr marL="0">
              <a:spcBef>
                <a:spcPts val="1400"/>
              </a:spcBef>
            </a:pPr>
            <a:r>
              <a:rPr lang="en-US"/>
              <a:t>Success rate since 2014 kept increasing till 2020</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ctr">
              <a:lnSpc>
                <a:spcPct val="100000"/>
              </a:lnSpc>
              <a:spcBef>
                <a:spcPts val="1400"/>
              </a:spcBef>
            </a:pPr>
            <a:r>
              <a:rPr lang="en-US" b="1" i="1"/>
              <a:t>Display the names of the unique launch sites in the space mission</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All Launch Site Names</a:t>
            </a:r>
            <a:endParaRPr lang="en-US"/>
          </a:p>
        </p:txBody>
      </p:sp>
      <p:graphicFrame>
        <p:nvGraphicFramePr>
          <p:cNvPr id="6" name="Table 5">
            <a:extLst>
              <a:ext uri="{FF2B5EF4-FFF2-40B4-BE49-F238E27FC236}">
                <a16:creationId xmlns:a16="http://schemas.microsoft.com/office/drawing/2014/main" id="{09E1A27A-CEB0-4644-8997-0C6D391E6DFB}"/>
              </a:ext>
            </a:extLst>
          </p:cNvPr>
          <p:cNvGraphicFramePr>
            <a:graphicFrameLocks noGrp="1"/>
          </p:cNvGraphicFramePr>
          <p:nvPr>
            <p:extLst>
              <p:ext uri="{D42A27DB-BD31-4B8C-83A1-F6EECF244321}">
                <p14:modId xmlns:p14="http://schemas.microsoft.com/office/powerpoint/2010/main" val="2944753834"/>
              </p:ext>
            </p:extLst>
          </p:nvPr>
        </p:nvGraphicFramePr>
        <p:xfrm>
          <a:off x="1623934" y="3160426"/>
          <a:ext cx="7270415" cy="1752600"/>
        </p:xfrm>
        <a:graphic>
          <a:graphicData uri="http://schemas.openxmlformats.org/drawingml/2006/table">
            <a:tbl>
              <a:tblPr firstRow="1" bandRow="1">
                <a:tableStyleId>{5C22544A-7EE6-4342-B048-85BDC9FD1C3A}</a:tableStyleId>
              </a:tblPr>
              <a:tblGrid>
                <a:gridCol w="7270415">
                  <a:extLst>
                    <a:ext uri="{9D8B030D-6E8A-4147-A177-3AD203B41FA5}">
                      <a16:colId xmlns:a16="http://schemas.microsoft.com/office/drawing/2014/main" val="3391747196"/>
                    </a:ext>
                  </a:extLst>
                </a:gridCol>
              </a:tblGrid>
              <a:tr h="0">
                <a:tc>
                  <a:txBody>
                    <a:bodyPr/>
                    <a:lstStyle/>
                    <a:p>
                      <a:pPr algn="ctr" fontAlgn="ctr"/>
                      <a:r>
                        <a:rPr lang="en-US">
                          <a:effectLst/>
                        </a:rPr>
                        <a:t>launch_site</a:t>
                      </a:r>
                      <a:endParaRPr lang="en-US" b="1">
                        <a:effectLst/>
                      </a:endParaRPr>
                    </a:p>
                  </a:txBody>
                  <a:tcPr marL="38100" marR="38100" marT="38100" marB="38100" anchor="ctr"/>
                </a:tc>
                <a:extLst>
                  <a:ext uri="{0D108BD9-81ED-4DB2-BD59-A6C34878D82A}">
                    <a16:rowId xmlns:a16="http://schemas.microsoft.com/office/drawing/2014/main" val="3723414339"/>
                  </a:ext>
                </a:extLst>
              </a:tr>
              <a:tr h="0">
                <a:tc>
                  <a:txBody>
                    <a:bodyPr/>
                    <a:lstStyle/>
                    <a:p>
                      <a:pPr algn="ctr" fontAlgn="ctr"/>
                      <a:r>
                        <a:rPr lang="en-US">
                          <a:effectLst/>
                        </a:rPr>
                        <a:t>CCAFS LC-40</a:t>
                      </a:r>
                    </a:p>
                  </a:txBody>
                  <a:tcPr marL="38100" marR="38100" marT="38100" marB="38100" anchor="ctr"/>
                </a:tc>
                <a:extLst>
                  <a:ext uri="{0D108BD9-81ED-4DB2-BD59-A6C34878D82A}">
                    <a16:rowId xmlns:a16="http://schemas.microsoft.com/office/drawing/2014/main" val="3496121368"/>
                  </a:ext>
                </a:extLst>
              </a:tr>
              <a:tr h="0">
                <a:tc>
                  <a:txBody>
                    <a:bodyPr/>
                    <a:lstStyle/>
                    <a:p>
                      <a:pPr algn="ctr" fontAlgn="ctr"/>
                      <a:r>
                        <a:rPr lang="en-US">
                          <a:effectLst/>
                        </a:rPr>
                        <a:t>CCAFS SLC-40</a:t>
                      </a:r>
                    </a:p>
                  </a:txBody>
                  <a:tcPr marL="38100" marR="38100" marT="38100" marB="38100" anchor="ctr"/>
                </a:tc>
                <a:extLst>
                  <a:ext uri="{0D108BD9-81ED-4DB2-BD59-A6C34878D82A}">
                    <a16:rowId xmlns:a16="http://schemas.microsoft.com/office/drawing/2014/main" val="396814529"/>
                  </a:ext>
                </a:extLst>
              </a:tr>
              <a:tr h="0">
                <a:tc>
                  <a:txBody>
                    <a:bodyPr/>
                    <a:lstStyle/>
                    <a:p>
                      <a:pPr algn="ctr" fontAlgn="ctr"/>
                      <a:r>
                        <a:rPr lang="en-US">
                          <a:effectLst/>
                        </a:rPr>
                        <a:t>KSC LC-39A</a:t>
                      </a:r>
                    </a:p>
                  </a:txBody>
                  <a:tcPr marL="38100" marR="38100" marT="38100" marB="38100" anchor="ctr"/>
                </a:tc>
                <a:extLst>
                  <a:ext uri="{0D108BD9-81ED-4DB2-BD59-A6C34878D82A}">
                    <a16:rowId xmlns:a16="http://schemas.microsoft.com/office/drawing/2014/main" val="380448264"/>
                  </a:ext>
                </a:extLst>
              </a:tr>
              <a:tr h="0">
                <a:tc>
                  <a:txBody>
                    <a:bodyPr/>
                    <a:lstStyle/>
                    <a:p>
                      <a:pPr algn="ctr" fontAlgn="ctr"/>
                      <a:r>
                        <a:rPr lang="en-US">
                          <a:effectLst/>
                        </a:rPr>
                        <a:t>VAFB SLC-4E</a:t>
                      </a:r>
                    </a:p>
                  </a:txBody>
                  <a:tcPr marL="38100" marR="38100" marT="38100" marB="38100" anchor="ctr"/>
                </a:tc>
                <a:extLst>
                  <a:ext uri="{0D108BD9-81ED-4DB2-BD59-A6C34878D82A}">
                    <a16:rowId xmlns:a16="http://schemas.microsoft.com/office/drawing/2014/main" val="2157754698"/>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ctr">
              <a:lnSpc>
                <a:spcPct val="100000"/>
              </a:lnSpc>
              <a:spcBef>
                <a:spcPts val="1400"/>
              </a:spcBef>
            </a:pPr>
            <a:r>
              <a:rPr lang="en-US" b="1" i="1"/>
              <a:t>Display 5 records where launch sites begin with the string 'CCA'</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Launch Site Names Begin with 'CCA'</a:t>
            </a:r>
            <a:endParaRPr lang="en-US"/>
          </a:p>
        </p:txBody>
      </p:sp>
      <p:pic>
        <p:nvPicPr>
          <p:cNvPr id="7" name="Picture 7">
            <a:extLst>
              <a:ext uri="{FF2B5EF4-FFF2-40B4-BE49-F238E27FC236}">
                <a16:creationId xmlns:a16="http://schemas.microsoft.com/office/drawing/2014/main" id="{93AF8AE6-C071-44FF-B789-C001CDB088BC}"/>
              </a:ext>
            </a:extLst>
          </p:cNvPr>
          <p:cNvPicPr>
            <a:picLocks noChangeAspect="1"/>
          </p:cNvPicPr>
          <p:nvPr/>
        </p:nvPicPr>
        <p:blipFill>
          <a:blip r:embed="rId3"/>
          <a:stretch>
            <a:fillRect/>
          </a:stretch>
        </p:blipFill>
        <p:spPr>
          <a:xfrm>
            <a:off x="901909" y="2930490"/>
            <a:ext cx="10175821" cy="330800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ctr">
              <a:lnSpc>
                <a:spcPct val="100000"/>
              </a:lnSpc>
              <a:spcBef>
                <a:spcPts val="1400"/>
              </a:spcBef>
            </a:pPr>
            <a:r>
              <a:rPr lang="en-US" b="1" i="1"/>
              <a:t>Display the total payload mass carried by boosters launched by NASA (CRS)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Total Payload Mass</a:t>
            </a:r>
            <a:endParaRPr lang="en-US"/>
          </a:p>
        </p:txBody>
      </p:sp>
      <p:graphicFrame>
        <p:nvGraphicFramePr>
          <p:cNvPr id="6" name="Table 5">
            <a:extLst>
              <a:ext uri="{FF2B5EF4-FFF2-40B4-BE49-F238E27FC236}">
                <a16:creationId xmlns:a16="http://schemas.microsoft.com/office/drawing/2014/main" id="{D0E93DD0-3567-4836-89D7-AB6632CD9ABE}"/>
              </a:ext>
            </a:extLst>
          </p:cNvPr>
          <p:cNvGraphicFramePr>
            <a:graphicFrameLocks noGrp="1"/>
          </p:cNvGraphicFramePr>
          <p:nvPr>
            <p:extLst>
              <p:ext uri="{D42A27DB-BD31-4B8C-83A1-F6EECF244321}">
                <p14:modId xmlns:p14="http://schemas.microsoft.com/office/powerpoint/2010/main" val="968671838"/>
              </p:ext>
            </p:extLst>
          </p:nvPr>
        </p:nvGraphicFramePr>
        <p:xfrm>
          <a:off x="3810000" y="3610130"/>
          <a:ext cx="3647606" cy="2036092"/>
        </p:xfrm>
        <a:graphic>
          <a:graphicData uri="http://schemas.openxmlformats.org/drawingml/2006/table">
            <a:tbl>
              <a:tblPr firstRow="1" bandRow="1">
                <a:tableStyleId>{5C22544A-7EE6-4342-B048-85BDC9FD1C3A}</a:tableStyleId>
              </a:tblPr>
              <a:tblGrid>
                <a:gridCol w="3647606">
                  <a:extLst>
                    <a:ext uri="{9D8B030D-6E8A-4147-A177-3AD203B41FA5}">
                      <a16:colId xmlns:a16="http://schemas.microsoft.com/office/drawing/2014/main" val="2736528847"/>
                    </a:ext>
                  </a:extLst>
                </a:gridCol>
              </a:tblGrid>
              <a:tr h="988537">
                <a:tc>
                  <a:txBody>
                    <a:bodyPr/>
                    <a:lstStyle/>
                    <a:p>
                      <a:pPr algn="ctr" fontAlgn="ctr"/>
                      <a:r>
                        <a:rPr lang="en-US">
                          <a:effectLst/>
                        </a:rPr>
                        <a:t>total_payload_mass</a:t>
                      </a:r>
                      <a:endParaRPr lang="en-US" b="1">
                        <a:effectLst/>
                      </a:endParaRPr>
                    </a:p>
                  </a:txBody>
                  <a:tcPr marL="38100" marR="38100" marT="38100" marB="38100" anchor="ctr"/>
                </a:tc>
                <a:extLst>
                  <a:ext uri="{0D108BD9-81ED-4DB2-BD59-A6C34878D82A}">
                    <a16:rowId xmlns:a16="http://schemas.microsoft.com/office/drawing/2014/main" val="3322557560"/>
                  </a:ext>
                </a:extLst>
              </a:tr>
              <a:tr h="1047555">
                <a:tc>
                  <a:txBody>
                    <a:bodyPr/>
                    <a:lstStyle/>
                    <a:p>
                      <a:pPr algn="ctr" fontAlgn="ctr"/>
                      <a:r>
                        <a:rPr lang="en-US">
                          <a:effectLst/>
                        </a:rPr>
                        <a:t>45596</a:t>
                      </a:r>
                    </a:p>
                  </a:txBody>
                  <a:tcPr marL="38100" marR="38100" marT="38100" marB="38100" anchor="ctr"/>
                </a:tc>
                <a:extLst>
                  <a:ext uri="{0D108BD9-81ED-4DB2-BD59-A6C34878D82A}">
                    <a16:rowId xmlns:a16="http://schemas.microsoft.com/office/drawing/2014/main" val="2624954418"/>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ctr">
              <a:lnSpc>
                <a:spcPct val="100000"/>
              </a:lnSpc>
              <a:spcBef>
                <a:spcPts val="1400"/>
              </a:spcBef>
            </a:pPr>
            <a:r>
              <a:rPr lang="en-US" b="1" i="1"/>
              <a:t>Display average payload mass carried by booster version F9 v1.1</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Average Payload Mass by F9 v1.1</a:t>
            </a:r>
            <a:endParaRPr lang="en-US"/>
          </a:p>
        </p:txBody>
      </p:sp>
      <p:graphicFrame>
        <p:nvGraphicFramePr>
          <p:cNvPr id="6" name="Table 5">
            <a:extLst>
              <a:ext uri="{FF2B5EF4-FFF2-40B4-BE49-F238E27FC236}">
                <a16:creationId xmlns:a16="http://schemas.microsoft.com/office/drawing/2014/main" id="{BB743C07-722E-4F4C-8F88-ED13E8384D31}"/>
              </a:ext>
            </a:extLst>
          </p:cNvPr>
          <p:cNvGraphicFramePr>
            <a:graphicFrameLocks noGrp="1"/>
          </p:cNvGraphicFramePr>
          <p:nvPr>
            <p:extLst>
              <p:ext uri="{D42A27DB-BD31-4B8C-83A1-F6EECF244321}">
                <p14:modId xmlns:p14="http://schemas.microsoft.com/office/powerpoint/2010/main" val="3379081485"/>
              </p:ext>
            </p:extLst>
          </p:nvPr>
        </p:nvGraphicFramePr>
        <p:xfrm>
          <a:off x="4434590" y="3390775"/>
          <a:ext cx="2573311" cy="2072466"/>
        </p:xfrm>
        <a:graphic>
          <a:graphicData uri="http://schemas.openxmlformats.org/drawingml/2006/table">
            <a:tbl>
              <a:tblPr firstRow="1" bandRow="1">
                <a:tableStyleId>{5C22544A-7EE6-4342-B048-85BDC9FD1C3A}</a:tableStyleId>
              </a:tblPr>
              <a:tblGrid>
                <a:gridCol w="2573311">
                  <a:extLst>
                    <a:ext uri="{9D8B030D-6E8A-4147-A177-3AD203B41FA5}">
                      <a16:colId xmlns:a16="http://schemas.microsoft.com/office/drawing/2014/main" val="2303869875"/>
                    </a:ext>
                  </a:extLst>
                </a:gridCol>
              </a:tblGrid>
              <a:tr h="1036233">
                <a:tc>
                  <a:txBody>
                    <a:bodyPr/>
                    <a:lstStyle/>
                    <a:p>
                      <a:pPr algn="ctr" fontAlgn="ctr"/>
                      <a:r>
                        <a:rPr lang="en-US">
                          <a:effectLst/>
                        </a:rPr>
                        <a:t>average_payload_mass</a:t>
                      </a:r>
                      <a:endParaRPr lang="en-US" b="1">
                        <a:effectLst/>
                      </a:endParaRPr>
                    </a:p>
                  </a:txBody>
                  <a:tcPr marL="38100" marR="38100" marT="38100" marB="38100" anchor="ctr"/>
                </a:tc>
                <a:extLst>
                  <a:ext uri="{0D108BD9-81ED-4DB2-BD59-A6C34878D82A}">
                    <a16:rowId xmlns:a16="http://schemas.microsoft.com/office/drawing/2014/main" val="1044929240"/>
                  </a:ext>
                </a:extLst>
              </a:tr>
              <a:tr h="1036233">
                <a:tc>
                  <a:txBody>
                    <a:bodyPr/>
                    <a:lstStyle/>
                    <a:p>
                      <a:pPr algn="ctr" fontAlgn="ctr"/>
                      <a:r>
                        <a:rPr lang="en-US">
                          <a:effectLst/>
                        </a:rPr>
                        <a:t>2928</a:t>
                      </a:r>
                    </a:p>
                  </a:txBody>
                  <a:tcPr marL="38100" marR="38100" marT="38100" marB="38100" anchor="ctr"/>
                </a:tc>
                <a:extLst>
                  <a:ext uri="{0D108BD9-81ED-4DB2-BD59-A6C34878D82A}">
                    <a16:rowId xmlns:a16="http://schemas.microsoft.com/office/drawing/2014/main" val="1026652627"/>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ctr">
              <a:lnSpc>
                <a:spcPct val="100000"/>
              </a:lnSpc>
              <a:spcBef>
                <a:spcPts val="1400"/>
              </a:spcBef>
            </a:pPr>
            <a:r>
              <a:rPr lang="en-US" b="1" i="1"/>
              <a:t>List the date when the first succesful landing outcome in ground pad was acheived.</a:t>
            </a: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b="1" i="1" dirty="0">
              <a:solidFill>
                <a:srgbClr val="000000"/>
              </a:solidFill>
              <a:latin typeface="Calibri"/>
              <a:cs typeface="Calibr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First Successful Ground Landing Date</a:t>
            </a:r>
            <a:endParaRPr lang="en-US"/>
          </a:p>
        </p:txBody>
      </p:sp>
      <p:graphicFrame>
        <p:nvGraphicFramePr>
          <p:cNvPr id="6" name="Table 5">
            <a:extLst>
              <a:ext uri="{FF2B5EF4-FFF2-40B4-BE49-F238E27FC236}">
                <a16:creationId xmlns:a16="http://schemas.microsoft.com/office/drawing/2014/main" id="{ABFB6DE9-7470-4C17-B31E-CD5F70EAD055}"/>
              </a:ext>
            </a:extLst>
          </p:cNvPr>
          <p:cNvGraphicFramePr>
            <a:graphicFrameLocks noGrp="1"/>
          </p:cNvGraphicFramePr>
          <p:nvPr>
            <p:extLst>
              <p:ext uri="{D42A27DB-BD31-4B8C-83A1-F6EECF244321}">
                <p14:modId xmlns:p14="http://schemas.microsoft.com/office/powerpoint/2010/main" val="3203978268"/>
              </p:ext>
            </p:extLst>
          </p:nvPr>
        </p:nvGraphicFramePr>
        <p:xfrm>
          <a:off x="4159770" y="3822491"/>
          <a:ext cx="2910568" cy="1795152"/>
        </p:xfrm>
        <a:graphic>
          <a:graphicData uri="http://schemas.openxmlformats.org/drawingml/2006/table">
            <a:tbl>
              <a:tblPr firstRow="1" bandRow="1">
                <a:tableStyleId>{5C22544A-7EE6-4342-B048-85BDC9FD1C3A}</a:tableStyleId>
              </a:tblPr>
              <a:tblGrid>
                <a:gridCol w="2910568">
                  <a:extLst>
                    <a:ext uri="{9D8B030D-6E8A-4147-A177-3AD203B41FA5}">
                      <a16:colId xmlns:a16="http://schemas.microsoft.com/office/drawing/2014/main" val="3506225089"/>
                    </a:ext>
                  </a:extLst>
                </a:gridCol>
              </a:tblGrid>
              <a:tr h="897576">
                <a:tc>
                  <a:txBody>
                    <a:bodyPr/>
                    <a:lstStyle/>
                    <a:p>
                      <a:pPr algn="ctr" fontAlgn="ctr"/>
                      <a:r>
                        <a:rPr lang="en-US">
                          <a:effectLst/>
                        </a:rPr>
                        <a:t>first_successful_landing_date</a:t>
                      </a:r>
                      <a:endParaRPr lang="en-US" b="1">
                        <a:effectLst/>
                      </a:endParaRPr>
                    </a:p>
                  </a:txBody>
                  <a:tcPr marL="38100" marR="38100" marT="38100" marB="38100" anchor="ctr"/>
                </a:tc>
                <a:extLst>
                  <a:ext uri="{0D108BD9-81ED-4DB2-BD59-A6C34878D82A}">
                    <a16:rowId xmlns:a16="http://schemas.microsoft.com/office/drawing/2014/main" val="3591403104"/>
                  </a:ext>
                </a:extLst>
              </a:tr>
              <a:tr h="897576">
                <a:tc>
                  <a:txBody>
                    <a:bodyPr/>
                    <a:lstStyle/>
                    <a:p>
                      <a:pPr algn="ctr" fontAlgn="ctr"/>
                      <a:r>
                        <a:rPr lang="en-US">
                          <a:effectLst/>
                        </a:rPr>
                        <a:t>2015-12-22</a:t>
                      </a:r>
                    </a:p>
                  </a:txBody>
                  <a:tcPr marL="38100" marR="38100" marT="38100" marB="38100" anchor="ctr"/>
                </a:tc>
                <a:extLst>
                  <a:ext uri="{0D108BD9-81ED-4DB2-BD59-A6C34878D82A}">
                    <a16:rowId xmlns:a16="http://schemas.microsoft.com/office/drawing/2014/main" val="1106681756"/>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ctr">
              <a:lnSpc>
                <a:spcPct val="100000"/>
              </a:lnSpc>
              <a:spcBef>
                <a:spcPts val="1400"/>
              </a:spcBef>
            </a:pPr>
            <a:r>
              <a:rPr lang="en-US" b="1" i="1"/>
              <a:t>List the names of the boosters which have success in drone ship and have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3" name="Table 2">
            <a:extLst>
              <a:ext uri="{FF2B5EF4-FFF2-40B4-BE49-F238E27FC236}">
                <a16:creationId xmlns:a16="http://schemas.microsoft.com/office/drawing/2014/main" id="{13E1574F-2E2E-4664-8C65-492875B18E1A}"/>
              </a:ext>
            </a:extLst>
          </p:cNvPr>
          <p:cNvGraphicFramePr>
            <a:graphicFrameLocks noGrp="1"/>
          </p:cNvGraphicFramePr>
          <p:nvPr>
            <p:extLst>
              <p:ext uri="{D42A27DB-BD31-4B8C-83A1-F6EECF244321}">
                <p14:modId xmlns:p14="http://schemas.microsoft.com/office/powerpoint/2010/main" val="4134102257"/>
              </p:ext>
            </p:extLst>
          </p:nvPr>
        </p:nvGraphicFramePr>
        <p:xfrm>
          <a:off x="3485213" y="3597639"/>
          <a:ext cx="3860036" cy="2097450"/>
        </p:xfrm>
        <a:graphic>
          <a:graphicData uri="http://schemas.openxmlformats.org/drawingml/2006/table">
            <a:tbl>
              <a:tblPr firstRow="1" bandRow="1">
                <a:tableStyleId>{5C22544A-7EE6-4342-B048-85BDC9FD1C3A}</a:tableStyleId>
              </a:tblPr>
              <a:tblGrid>
                <a:gridCol w="3860036">
                  <a:extLst>
                    <a:ext uri="{9D8B030D-6E8A-4147-A177-3AD203B41FA5}">
                      <a16:colId xmlns:a16="http://schemas.microsoft.com/office/drawing/2014/main" val="1933144224"/>
                    </a:ext>
                  </a:extLst>
                </a:gridCol>
              </a:tblGrid>
              <a:tr h="419490">
                <a:tc>
                  <a:txBody>
                    <a:bodyPr/>
                    <a:lstStyle/>
                    <a:p>
                      <a:pPr algn="ctr" fontAlgn="ctr"/>
                      <a:r>
                        <a:rPr lang="en-US">
                          <a:effectLst/>
                        </a:rPr>
                        <a:t>booster_version</a:t>
                      </a:r>
                      <a:endParaRPr lang="en-US" b="1">
                        <a:effectLst/>
                      </a:endParaRPr>
                    </a:p>
                  </a:txBody>
                  <a:tcPr marL="38100" marR="38100" marT="38100" marB="38100" anchor="ctr"/>
                </a:tc>
                <a:extLst>
                  <a:ext uri="{0D108BD9-81ED-4DB2-BD59-A6C34878D82A}">
                    <a16:rowId xmlns:a16="http://schemas.microsoft.com/office/drawing/2014/main" val="761570044"/>
                  </a:ext>
                </a:extLst>
              </a:tr>
              <a:tr h="419490">
                <a:tc>
                  <a:txBody>
                    <a:bodyPr/>
                    <a:lstStyle/>
                    <a:p>
                      <a:pPr algn="ctr" fontAlgn="ctr"/>
                      <a:r>
                        <a:rPr lang="en-US">
                          <a:effectLst/>
                        </a:rPr>
                        <a:t>F9 FT B1022</a:t>
                      </a:r>
                    </a:p>
                  </a:txBody>
                  <a:tcPr marL="38100" marR="38100" marT="38100" marB="38100" anchor="ctr"/>
                </a:tc>
                <a:extLst>
                  <a:ext uri="{0D108BD9-81ED-4DB2-BD59-A6C34878D82A}">
                    <a16:rowId xmlns:a16="http://schemas.microsoft.com/office/drawing/2014/main" val="3275041105"/>
                  </a:ext>
                </a:extLst>
              </a:tr>
              <a:tr h="419490">
                <a:tc>
                  <a:txBody>
                    <a:bodyPr/>
                    <a:lstStyle/>
                    <a:p>
                      <a:pPr algn="ctr" fontAlgn="ctr"/>
                      <a:r>
                        <a:rPr lang="en-US">
                          <a:effectLst/>
                        </a:rPr>
                        <a:t>F9 FT B1026</a:t>
                      </a:r>
                    </a:p>
                  </a:txBody>
                  <a:tcPr marL="38100" marR="38100" marT="38100" marB="38100" anchor="ctr"/>
                </a:tc>
                <a:extLst>
                  <a:ext uri="{0D108BD9-81ED-4DB2-BD59-A6C34878D82A}">
                    <a16:rowId xmlns:a16="http://schemas.microsoft.com/office/drawing/2014/main" val="3300590918"/>
                  </a:ext>
                </a:extLst>
              </a:tr>
              <a:tr h="419490">
                <a:tc>
                  <a:txBody>
                    <a:bodyPr/>
                    <a:lstStyle/>
                    <a:p>
                      <a:pPr algn="ctr" fontAlgn="ctr"/>
                      <a:r>
                        <a:rPr lang="en-US">
                          <a:effectLst/>
                        </a:rPr>
                        <a:t>F9 FT B1021.2</a:t>
                      </a:r>
                    </a:p>
                  </a:txBody>
                  <a:tcPr marL="38100" marR="38100" marT="38100" marB="38100" anchor="ctr"/>
                </a:tc>
                <a:extLst>
                  <a:ext uri="{0D108BD9-81ED-4DB2-BD59-A6C34878D82A}">
                    <a16:rowId xmlns:a16="http://schemas.microsoft.com/office/drawing/2014/main" val="3282280142"/>
                  </a:ext>
                </a:extLst>
              </a:tr>
              <a:tr h="419490">
                <a:tc>
                  <a:txBody>
                    <a:bodyPr/>
                    <a:lstStyle/>
                    <a:p>
                      <a:pPr algn="ctr" fontAlgn="ctr"/>
                      <a:r>
                        <a:rPr lang="en-US">
                          <a:effectLst/>
                        </a:rPr>
                        <a:t>F9 FT B1031.2</a:t>
                      </a:r>
                    </a:p>
                  </a:txBody>
                  <a:tcPr marL="38100" marR="38100" marT="38100" marB="38100" anchor="ctr"/>
                </a:tc>
                <a:extLst>
                  <a:ext uri="{0D108BD9-81ED-4DB2-BD59-A6C34878D82A}">
                    <a16:rowId xmlns:a16="http://schemas.microsoft.com/office/drawing/2014/main" val="331710143"/>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84734" y="1677583"/>
            <a:ext cx="7634160" cy="47595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buFont typeface="Wingdings"/>
              <a:buChar char="ü"/>
            </a:pPr>
            <a:r>
              <a:rPr lang="en-US" sz="1600" dirty="0">
                <a:solidFill>
                  <a:schemeClr val="accent3">
                    <a:lumMod val="25000"/>
                  </a:schemeClr>
                </a:solidFill>
                <a:latin typeface="Abadi"/>
              </a:rPr>
              <a:t> </a:t>
            </a:r>
            <a:r>
              <a:rPr lang="en-US" sz="1600" dirty="0">
                <a:solidFill>
                  <a:schemeClr val="accent3">
                    <a:lumMod val="25000"/>
                  </a:schemeClr>
                </a:solidFill>
                <a:latin typeface="Cambria"/>
                <a:ea typeface="Cambria"/>
              </a:rPr>
              <a:t>Web Scrapping, Data Wrangling </a:t>
            </a:r>
          </a:p>
          <a:p>
            <a:pPr>
              <a:lnSpc>
                <a:spcPct val="100000"/>
              </a:lnSpc>
              <a:spcBef>
                <a:spcPts val="1400"/>
              </a:spcBef>
              <a:buFont typeface="Wingdings"/>
              <a:buChar char="ü"/>
            </a:pPr>
            <a:r>
              <a:rPr lang="en-US" sz="1600" dirty="0">
                <a:solidFill>
                  <a:schemeClr val="accent3">
                    <a:lumMod val="25000"/>
                  </a:schemeClr>
                </a:solidFill>
                <a:latin typeface="Cambria"/>
                <a:ea typeface="Cambria"/>
              </a:rPr>
              <a:t> Exploratory Data Analysis with Visualization and SQL</a:t>
            </a:r>
          </a:p>
          <a:p>
            <a:pPr>
              <a:lnSpc>
                <a:spcPct val="100000"/>
              </a:lnSpc>
              <a:spcBef>
                <a:spcPts val="1400"/>
              </a:spcBef>
              <a:buFont typeface="Wingdings"/>
              <a:buChar char="ü"/>
            </a:pPr>
            <a:r>
              <a:rPr lang="en-US" sz="1600" dirty="0">
                <a:solidFill>
                  <a:schemeClr val="accent3">
                    <a:lumMod val="25000"/>
                  </a:schemeClr>
                </a:solidFill>
                <a:latin typeface="Cambria"/>
                <a:ea typeface="Cambria"/>
              </a:rPr>
              <a:t> Interactive Visual Analytics with Folium lab</a:t>
            </a:r>
          </a:p>
          <a:p>
            <a:pPr>
              <a:lnSpc>
                <a:spcPct val="100000"/>
              </a:lnSpc>
              <a:spcBef>
                <a:spcPts val="1400"/>
              </a:spcBef>
              <a:buFont typeface="Wingdings"/>
              <a:buChar char="ü"/>
            </a:pPr>
            <a:r>
              <a:rPr lang="en-US" sz="1600" dirty="0">
                <a:solidFill>
                  <a:schemeClr val="accent3">
                    <a:lumMod val="25000"/>
                  </a:schemeClr>
                </a:solidFill>
                <a:latin typeface="Cambria"/>
                <a:ea typeface="Cambria"/>
              </a:rPr>
              <a:t> Interactive Dashboards with </a:t>
            </a:r>
            <a:r>
              <a:rPr lang="en-US" sz="1600" dirty="0" err="1">
                <a:solidFill>
                  <a:schemeClr val="accent3">
                    <a:lumMod val="25000"/>
                  </a:schemeClr>
                </a:solidFill>
                <a:latin typeface="Cambria"/>
                <a:ea typeface="Cambria"/>
              </a:rPr>
              <a:t>Plotly</a:t>
            </a:r>
            <a:r>
              <a:rPr lang="en-US" sz="1600" dirty="0">
                <a:solidFill>
                  <a:schemeClr val="accent3">
                    <a:lumMod val="25000"/>
                  </a:schemeClr>
                </a:solidFill>
                <a:latin typeface="Cambria"/>
                <a:ea typeface="Cambria"/>
              </a:rPr>
              <a:t> Dash</a:t>
            </a:r>
          </a:p>
          <a:p>
            <a:pPr>
              <a:lnSpc>
                <a:spcPct val="100000"/>
              </a:lnSpc>
              <a:spcBef>
                <a:spcPts val="1400"/>
              </a:spcBef>
              <a:buFont typeface="Wingdings"/>
              <a:buChar char="ü"/>
            </a:pPr>
            <a:r>
              <a:rPr lang="en-US" sz="1600" dirty="0">
                <a:solidFill>
                  <a:schemeClr val="accent3">
                    <a:lumMod val="25000"/>
                  </a:schemeClr>
                </a:solidFill>
                <a:latin typeface="Cambria"/>
                <a:ea typeface="Cambria"/>
              </a:rPr>
              <a:t> Prediction using Machine Learning</a:t>
            </a:r>
          </a:p>
          <a:p>
            <a:pPr>
              <a:lnSpc>
                <a:spcPct val="100000"/>
              </a:lnSpc>
              <a:spcBef>
                <a:spcPts val="1400"/>
              </a:spcBef>
              <a:buFont typeface="Wingdings"/>
              <a:buChar char="ü"/>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1600" dirty="0">
                <a:solidFill>
                  <a:schemeClr val="accent3">
                    <a:lumMod val="25000"/>
                  </a:schemeClr>
                </a:solidFill>
                <a:latin typeface="Cambria"/>
                <a:ea typeface="Cambria"/>
              </a:rPr>
              <a:t>Using all the methodologies, we can idealize that the launch success rate has got on the </a:t>
            </a:r>
            <a:r>
              <a:rPr lang="en-US" sz="1600" b="1" u="sng" dirty="0">
                <a:solidFill>
                  <a:schemeClr val="accent1">
                    <a:lumMod val="50000"/>
                  </a:schemeClr>
                </a:solidFill>
                <a:latin typeface="Cambria"/>
                <a:ea typeface="Cambria"/>
              </a:rPr>
              <a:t>incremental mode for the last 4 years starting from 2017</a:t>
            </a:r>
            <a:r>
              <a:rPr lang="en-US" sz="1600" dirty="0">
                <a:solidFill>
                  <a:schemeClr val="accent3">
                    <a:lumMod val="25000"/>
                  </a:schemeClr>
                </a:solidFill>
                <a:latin typeface="Cambria"/>
                <a:ea typeface="Cambria"/>
              </a:rPr>
              <a: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ctr">
              <a:lnSpc>
                <a:spcPct val="100000"/>
              </a:lnSpc>
              <a:spcBef>
                <a:spcPts val="1400"/>
              </a:spcBef>
            </a:pPr>
            <a:r>
              <a:rPr lang="en-US" b="1" i="1"/>
              <a:t>List the total number of successful and failure mission outcomes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Total Number of Successful and Failure Mission Outcomes</a:t>
            </a:r>
            <a:endParaRPr lang="en-US"/>
          </a:p>
        </p:txBody>
      </p:sp>
      <p:graphicFrame>
        <p:nvGraphicFramePr>
          <p:cNvPr id="6" name="Table 5">
            <a:extLst>
              <a:ext uri="{FF2B5EF4-FFF2-40B4-BE49-F238E27FC236}">
                <a16:creationId xmlns:a16="http://schemas.microsoft.com/office/drawing/2014/main" id="{68E35576-77C5-407A-AFC0-58C206BEF6D5}"/>
              </a:ext>
            </a:extLst>
          </p:cNvPr>
          <p:cNvGraphicFramePr>
            <a:graphicFrameLocks noGrp="1"/>
          </p:cNvGraphicFramePr>
          <p:nvPr>
            <p:extLst>
              <p:ext uri="{D42A27DB-BD31-4B8C-83A1-F6EECF244321}">
                <p14:modId xmlns:p14="http://schemas.microsoft.com/office/powerpoint/2010/main" val="1633073782"/>
              </p:ext>
            </p:extLst>
          </p:nvPr>
        </p:nvGraphicFramePr>
        <p:xfrm>
          <a:off x="4097311" y="3665595"/>
          <a:ext cx="3647606" cy="1770250"/>
        </p:xfrm>
        <a:graphic>
          <a:graphicData uri="http://schemas.openxmlformats.org/drawingml/2006/table">
            <a:tbl>
              <a:tblPr firstRow="1" bandRow="1">
                <a:tableStyleId>{5C22544A-7EE6-4342-B048-85BDC9FD1C3A}</a:tableStyleId>
              </a:tblPr>
              <a:tblGrid>
                <a:gridCol w="3647606">
                  <a:extLst>
                    <a:ext uri="{9D8B030D-6E8A-4147-A177-3AD203B41FA5}">
                      <a16:colId xmlns:a16="http://schemas.microsoft.com/office/drawing/2014/main" val="3572557491"/>
                    </a:ext>
                  </a:extLst>
                </a:gridCol>
              </a:tblGrid>
              <a:tr h="885125">
                <a:tc>
                  <a:txBody>
                    <a:bodyPr/>
                    <a:lstStyle/>
                    <a:p>
                      <a:pPr algn="ctr" fontAlgn="ctr"/>
                      <a:r>
                        <a:rPr lang="en-US">
                          <a:effectLst/>
                        </a:rPr>
                        <a:t>total_count_of_mission_outcomes</a:t>
                      </a:r>
                      <a:endParaRPr lang="en-US" b="1">
                        <a:effectLst/>
                      </a:endParaRPr>
                    </a:p>
                  </a:txBody>
                  <a:tcPr marL="38100" marR="38100" marT="38100" marB="38100" anchor="ctr"/>
                </a:tc>
                <a:extLst>
                  <a:ext uri="{0D108BD9-81ED-4DB2-BD59-A6C34878D82A}">
                    <a16:rowId xmlns:a16="http://schemas.microsoft.com/office/drawing/2014/main" val="2607174003"/>
                  </a:ext>
                </a:extLst>
              </a:tr>
              <a:tr h="885125">
                <a:tc>
                  <a:txBody>
                    <a:bodyPr/>
                    <a:lstStyle/>
                    <a:p>
                      <a:pPr algn="ctr" fontAlgn="ctr"/>
                      <a:r>
                        <a:rPr lang="en-US">
                          <a:effectLst/>
                        </a:rPr>
                        <a:t>101</a:t>
                      </a:r>
                    </a:p>
                  </a:txBody>
                  <a:tcPr marL="38100" marR="38100" marT="38100" marB="38100" anchor="ctr"/>
                </a:tc>
                <a:extLst>
                  <a:ext uri="{0D108BD9-81ED-4DB2-BD59-A6C34878D82A}">
                    <a16:rowId xmlns:a16="http://schemas.microsoft.com/office/drawing/2014/main" val="402815868"/>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ctr">
              <a:lnSpc>
                <a:spcPct val="100000"/>
              </a:lnSpc>
              <a:spcBef>
                <a:spcPts val="1400"/>
              </a:spcBef>
            </a:pPr>
            <a:r>
              <a:rPr lang="en-US" b="1" i="1"/>
              <a:t>List the names of the booster_versions which have carried the maximum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Boosters Carried Maximum Payload</a:t>
            </a:r>
            <a:endParaRPr lang="en-US"/>
          </a:p>
        </p:txBody>
      </p:sp>
      <p:pic>
        <p:nvPicPr>
          <p:cNvPr id="7" name="Picture 7">
            <a:extLst>
              <a:ext uri="{FF2B5EF4-FFF2-40B4-BE49-F238E27FC236}">
                <a16:creationId xmlns:a16="http://schemas.microsoft.com/office/drawing/2014/main" id="{8147D8F6-533E-4897-B6BA-A67E7A63BB8F}"/>
              </a:ext>
            </a:extLst>
          </p:cNvPr>
          <p:cNvPicPr>
            <a:picLocks noChangeAspect="1"/>
          </p:cNvPicPr>
          <p:nvPr/>
        </p:nvPicPr>
        <p:blipFill>
          <a:blip r:embed="rId3"/>
          <a:stretch>
            <a:fillRect/>
          </a:stretch>
        </p:blipFill>
        <p:spPr>
          <a:xfrm>
            <a:off x="4046954" y="3005840"/>
            <a:ext cx="3448519" cy="36195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2015 Launch Records</a:t>
            </a:r>
            <a:endParaRPr lang="en-US"/>
          </a:p>
        </p:txBody>
      </p:sp>
      <p:sp>
        <p:nvSpPr>
          <p:cNvPr id="2" name="TextBox 1">
            <a:extLst>
              <a:ext uri="{FF2B5EF4-FFF2-40B4-BE49-F238E27FC236}">
                <a16:creationId xmlns:a16="http://schemas.microsoft.com/office/drawing/2014/main" id="{455E05A6-5F09-461B-964B-7606DDD676F5}"/>
              </a:ext>
            </a:extLst>
          </p:cNvPr>
          <p:cNvSpPr txBox="1"/>
          <p:nvPr/>
        </p:nvSpPr>
        <p:spPr>
          <a:xfrm>
            <a:off x="1451548" y="1713875"/>
            <a:ext cx="9276412"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i="1">
                <a:latin typeface="Calibri"/>
                <a:cs typeface="Calibri"/>
              </a:rPr>
              <a:t>List the failed landing_outcomes in drone ship, their booster versions, and </a:t>
            </a:r>
            <a:r>
              <a:rPr lang="en-US" sz="2800" b="1" i="1">
                <a:latin typeface="Calibri"/>
                <a:cs typeface="Calibri"/>
              </a:rPr>
              <a:t>launch</a:t>
            </a:r>
            <a:r>
              <a:rPr lang="en-US" b="1" i="1">
                <a:latin typeface="Calibri"/>
                <a:cs typeface="Calibri"/>
              </a:rPr>
              <a:t> site names for the in year 2015</a:t>
            </a:r>
          </a:p>
        </p:txBody>
      </p:sp>
      <p:graphicFrame>
        <p:nvGraphicFramePr>
          <p:cNvPr id="7" name="Table 6">
            <a:extLst>
              <a:ext uri="{FF2B5EF4-FFF2-40B4-BE49-F238E27FC236}">
                <a16:creationId xmlns:a16="http://schemas.microsoft.com/office/drawing/2014/main" id="{874B2E81-2DB4-4AA4-AB98-95FEDA11B8E8}"/>
              </a:ext>
            </a:extLst>
          </p:cNvPr>
          <p:cNvGraphicFramePr>
            <a:graphicFrameLocks noGrp="1"/>
          </p:cNvGraphicFramePr>
          <p:nvPr>
            <p:extLst>
              <p:ext uri="{D42A27DB-BD31-4B8C-83A1-F6EECF244321}">
                <p14:modId xmlns:p14="http://schemas.microsoft.com/office/powerpoint/2010/main" val="1375663823"/>
              </p:ext>
            </p:extLst>
          </p:nvPr>
        </p:nvGraphicFramePr>
        <p:xfrm>
          <a:off x="2473376" y="3210392"/>
          <a:ext cx="7694874" cy="1989390"/>
        </p:xfrm>
        <a:graphic>
          <a:graphicData uri="http://schemas.openxmlformats.org/drawingml/2006/table">
            <a:tbl>
              <a:tblPr firstRow="1" bandRow="1">
                <a:tableStyleId>{5C22544A-7EE6-4342-B048-85BDC9FD1C3A}</a:tableStyleId>
              </a:tblPr>
              <a:tblGrid>
                <a:gridCol w="2564958">
                  <a:extLst>
                    <a:ext uri="{9D8B030D-6E8A-4147-A177-3AD203B41FA5}">
                      <a16:colId xmlns:a16="http://schemas.microsoft.com/office/drawing/2014/main" val="27663472"/>
                    </a:ext>
                  </a:extLst>
                </a:gridCol>
                <a:gridCol w="2564958">
                  <a:extLst>
                    <a:ext uri="{9D8B030D-6E8A-4147-A177-3AD203B41FA5}">
                      <a16:colId xmlns:a16="http://schemas.microsoft.com/office/drawing/2014/main" val="2359434278"/>
                    </a:ext>
                  </a:extLst>
                </a:gridCol>
                <a:gridCol w="2564958">
                  <a:extLst>
                    <a:ext uri="{9D8B030D-6E8A-4147-A177-3AD203B41FA5}">
                      <a16:colId xmlns:a16="http://schemas.microsoft.com/office/drawing/2014/main" val="1302283957"/>
                    </a:ext>
                  </a:extLst>
                </a:gridCol>
              </a:tblGrid>
              <a:tr h="492946">
                <a:tc>
                  <a:txBody>
                    <a:bodyPr/>
                    <a:lstStyle/>
                    <a:p>
                      <a:pPr algn="l" fontAlgn="ctr"/>
                      <a:r>
                        <a:rPr lang="en-US">
                          <a:effectLst/>
                        </a:rPr>
                        <a:t>landing__outcome</a:t>
                      </a:r>
                    </a:p>
                  </a:txBody>
                  <a:tcPr marL="38100" marR="38100" marT="38100" marB="38100" anchor="ctr"/>
                </a:tc>
                <a:tc>
                  <a:txBody>
                    <a:bodyPr/>
                    <a:lstStyle/>
                    <a:p>
                      <a:pPr algn="l" fontAlgn="ctr"/>
                      <a:r>
                        <a:rPr lang="en-US">
                          <a:effectLst/>
                        </a:rPr>
                        <a:t>booster_version</a:t>
                      </a:r>
                    </a:p>
                  </a:txBody>
                  <a:tcPr marL="38100" marR="38100" marT="38100" marB="38100" anchor="ctr"/>
                </a:tc>
                <a:tc>
                  <a:txBody>
                    <a:bodyPr/>
                    <a:lstStyle/>
                    <a:p>
                      <a:pPr algn="l" fontAlgn="ctr"/>
                      <a:r>
                        <a:rPr lang="en-US">
                          <a:effectLst/>
                        </a:rPr>
                        <a:t>launch_site</a:t>
                      </a:r>
                    </a:p>
                  </a:txBody>
                  <a:tcPr marL="38100" marR="38100" marT="38100" marB="38100" anchor="ctr"/>
                </a:tc>
                <a:extLst>
                  <a:ext uri="{0D108BD9-81ED-4DB2-BD59-A6C34878D82A}">
                    <a16:rowId xmlns:a16="http://schemas.microsoft.com/office/drawing/2014/main" val="1670098059"/>
                  </a:ext>
                </a:extLst>
              </a:tr>
              <a:tr h="510552">
                <a:tc>
                  <a:txBody>
                    <a:bodyPr/>
                    <a:lstStyle/>
                    <a:p>
                      <a:pPr fontAlgn="ctr"/>
                      <a:r>
                        <a:rPr lang="en-US">
                          <a:effectLst/>
                        </a:rPr>
                        <a:t>Failure (drone ship)</a:t>
                      </a:r>
                    </a:p>
                  </a:txBody>
                  <a:tcPr marL="38100" marR="38100" marT="38100" marB="38100" anchor="ctr"/>
                </a:tc>
                <a:tc>
                  <a:txBody>
                    <a:bodyPr/>
                    <a:lstStyle/>
                    <a:p>
                      <a:pPr fontAlgn="ctr"/>
                      <a:r>
                        <a:rPr lang="en-US">
                          <a:effectLst/>
                        </a:rPr>
                        <a:t>F9 v1.1 B1012</a:t>
                      </a:r>
                    </a:p>
                  </a:txBody>
                  <a:tcPr marL="38100" marR="38100" marT="38100" marB="38100" anchor="ctr"/>
                </a:tc>
                <a:tc>
                  <a:txBody>
                    <a:bodyPr/>
                    <a:lstStyle/>
                    <a:p>
                      <a:pPr fontAlgn="ctr"/>
                      <a:r>
                        <a:rPr lang="en-US">
                          <a:effectLst/>
                        </a:rPr>
                        <a:t>CCAFS LC-40</a:t>
                      </a:r>
                    </a:p>
                  </a:txBody>
                  <a:tcPr marL="38100" marR="38100" marT="38100" marB="38100" anchor="ctr"/>
                </a:tc>
                <a:extLst>
                  <a:ext uri="{0D108BD9-81ED-4DB2-BD59-A6C34878D82A}">
                    <a16:rowId xmlns:a16="http://schemas.microsoft.com/office/drawing/2014/main" val="3262589616"/>
                  </a:ext>
                </a:extLst>
              </a:tr>
              <a:tr h="492946">
                <a:tc>
                  <a:txBody>
                    <a:bodyPr/>
                    <a:lstStyle/>
                    <a:p>
                      <a:pPr fontAlgn="ctr"/>
                      <a:r>
                        <a:rPr lang="en-US">
                          <a:effectLst/>
                        </a:rPr>
                        <a:t>Failure (drone ship)</a:t>
                      </a:r>
                    </a:p>
                  </a:txBody>
                  <a:tcPr marL="38100" marR="38100" marT="38100" marB="38100" anchor="ctr"/>
                </a:tc>
                <a:tc>
                  <a:txBody>
                    <a:bodyPr/>
                    <a:lstStyle/>
                    <a:p>
                      <a:pPr fontAlgn="ctr"/>
                      <a:r>
                        <a:rPr lang="en-US">
                          <a:effectLst/>
                        </a:rPr>
                        <a:t>F9 v1.1 B1015</a:t>
                      </a:r>
                    </a:p>
                  </a:txBody>
                  <a:tcPr marL="38100" marR="38100" marT="38100" marB="38100" anchor="ctr"/>
                </a:tc>
                <a:tc>
                  <a:txBody>
                    <a:bodyPr/>
                    <a:lstStyle/>
                    <a:p>
                      <a:pPr fontAlgn="ctr"/>
                      <a:r>
                        <a:rPr lang="en-US">
                          <a:effectLst/>
                        </a:rPr>
                        <a:t>CCAFS LC-40</a:t>
                      </a:r>
                    </a:p>
                  </a:txBody>
                  <a:tcPr marL="38100" marR="38100" marT="38100" marB="38100" anchor="ctr"/>
                </a:tc>
                <a:extLst>
                  <a:ext uri="{0D108BD9-81ED-4DB2-BD59-A6C34878D82A}">
                    <a16:rowId xmlns:a16="http://schemas.microsoft.com/office/drawing/2014/main" val="1932636798"/>
                  </a:ext>
                </a:extLst>
              </a:tr>
              <a:tr h="492946">
                <a:tc>
                  <a:txBody>
                    <a:bodyPr/>
                    <a:lstStyle/>
                    <a:p>
                      <a:pPr fontAlgn="ctr"/>
                      <a:r>
                        <a:rPr lang="en-US">
                          <a:effectLst/>
                        </a:rPr>
                        <a:t>Precluded (drone ship)</a:t>
                      </a:r>
                    </a:p>
                  </a:txBody>
                  <a:tcPr marL="38100" marR="38100" marT="38100" marB="38100" anchor="ctr"/>
                </a:tc>
                <a:tc>
                  <a:txBody>
                    <a:bodyPr/>
                    <a:lstStyle/>
                    <a:p>
                      <a:pPr fontAlgn="ctr"/>
                      <a:r>
                        <a:rPr lang="en-US">
                          <a:effectLst/>
                        </a:rPr>
                        <a:t>F9 v1.1 B1018</a:t>
                      </a:r>
                    </a:p>
                  </a:txBody>
                  <a:tcPr marL="38100" marR="38100" marT="38100" marB="38100" anchor="ctr"/>
                </a:tc>
                <a:tc>
                  <a:txBody>
                    <a:bodyPr/>
                    <a:lstStyle/>
                    <a:p>
                      <a:pPr fontAlgn="ctr"/>
                      <a:r>
                        <a:rPr lang="en-US">
                          <a:effectLst/>
                        </a:rPr>
                        <a:t>CCAFS LC-40</a:t>
                      </a:r>
                    </a:p>
                  </a:txBody>
                  <a:tcPr marL="38100" marR="38100" marT="38100" marB="38100" anchor="ctr"/>
                </a:tc>
                <a:extLst>
                  <a:ext uri="{0D108BD9-81ED-4DB2-BD59-A6C34878D82A}">
                    <a16:rowId xmlns:a16="http://schemas.microsoft.com/office/drawing/2014/main" val="3033713054"/>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gn="ctr">
              <a:lnSpc>
                <a:spcPct val="100000"/>
              </a:lnSpc>
              <a:spcBef>
                <a:spcPts val="1400"/>
              </a:spcBef>
            </a:pPr>
            <a:r>
              <a:rPr lang="en-US" b="1" i="1"/>
              <a:t>Rank the count of landing outcomes (such as Failure (drone ship) or Success (ground pad)) between the date 2010-06-04 and 2017-03-20, in descending order</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Rank Landing Outcomes Between 2010-06-04 and 2017-03-20</a:t>
            </a:r>
            <a:endParaRPr lang="en-US"/>
          </a:p>
        </p:txBody>
      </p:sp>
      <p:graphicFrame>
        <p:nvGraphicFramePr>
          <p:cNvPr id="6" name="Table 5">
            <a:extLst>
              <a:ext uri="{FF2B5EF4-FFF2-40B4-BE49-F238E27FC236}">
                <a16:creationId xmlns:a16="http://schemas.microsoft.com/office/drawing/2014/main" id="{19D6C200-4429-4FFB-A443-35812781A377}"/>
              </a:ext>
            </a:extLst>
          </p:cNvPr>
          <p:cNvGraphicFramePr>
            <a:graphicFrameLocks noGrp="1"/>
          </p:cNvGraphicFramePr>
          <p:nvPr>
            <p:extLst>
              <p:ext uri="{D42A27DB-BD31-4B8C-83A1-F6EECF244321}">
                <p14:modId xmlns:p14="http://schemas.microsoft.com/office/powerpoint/2010/main" val="1720802148"/>
              </p:ext>
            </p:extLst>
          </p:nvPr>
        </p:nvGraphicFramePr>
        <p:xfrm>
          <a:off x="2535836" y="3500578"/>
          <a:ext cx="6395752" cy="3154680"/>
        </p:xfrm>
        <a:graphic>
          <a:graphicData uri="http://schemas.openxmlformats.org/drawingml/2006/table">
            <a:tbl>
              <a:tblPr firstRow="1" bandRow="1">
                <a:tableStyleId>{5C22544A-7EE6-4342-B048-85BDC9FD1C3A}</a:tableStyleId>
              </a:tblPr>
              <a:tblGrid>
                <a:gridCol w="3197876">
                  <a:extLst>
                    <a:ext uri="{9D8B030D-6E8A-4147-A177-3AD203B41FA5}">
                      <a16:colId xmlns:a16="http://schemas.microsoft.com/office/drawing/2014/main" val="342313311"/>
                    </a:ext>
                  </a:extLst>
                </a:gridCol>
                <a:gridCol w="3197876">
                  <a:extLst>
                    <a:ext uri="{9D8B030D-6E8A-4147-A177-3AD203B41FA5}">
                      <a16:colId xmlns:a16="http://schemas.microsoft.com/office/drawing/2014/main" val="754899161"/>
                    </a:ext>
                  </a:extLst>
                </a:gridCol>
              </a:tblGrid>
              <a:tr h="0">
                <a:tc>
                  <a:txBody>
                    <a:bodyPr/>
                    <a:lstStyle/>
                    <a:p>
                      <a:pPr algn="l" fontAlgn="ctr"/>
                      <a:r>
                        <a:rPr lang="en-US">
                          <a:effectLst/>
                        </a:rPr>
                        <a:t>landing__outcome</a:t>
                      </a:r>
                      <a:endParaRPr lang="en-US" b="1">
                        <a:effectLst/>
                      </a:endParaRPr>
                    </a:p>
                  </a:txBody>
                  <a:tcPr marL="38100" marR="38100" marT="38100" marB="38100" anchor="ctr"/>
                </a:tc>
                <a:tc>
                  <a:txBody>
                    <a:bodyPr/>
                    <a:lstStyle/>
                    <a:p>
                      <a:pPr algn="l" fontAlgn="ctr"/>
                      <a:r>
                        <a:rPr lang="en-US">
                          <a:effectLst/>
                        </a:rPr>
                        <a:t>count_of_landing_outcomes</a:t>
                      </a:r>
                      <a:endParaRPr lang="en-US" b="1">
                        <a:effectLst/>
                      </a:endParaRPr>
                    </a:p>
                  </a:txBody>
                  <a:tcPr marL="38100" marR="38100" marT="38100" marB="38100" anchor="ctr"/>
                </a:tc>
                <a:extLst>
                  <a:ext uri="{0D108BD9-81ED-4DB2-BD59-A6C34878D82A}">
                    <a16:rowId xmlns:a16="http://schemas.microsoft.com/office/drawing/2014/main" val="499487594"/>
                  </a:ext>
                </a:extLst>
              </a:tr>
              <a:tr h="0">
                <a:tc>
                  <a:txBody>
                    <a:bodyPr/>
                    <a:lstStyle/>
                    <a:p>
                      <a:pPr algn="l" fontAlgn="ctr"/>
                      <a:r>
                        <a:rPr lang="en-US">
                          <a:effectLst/>
                        </a:rPr>
                        <a:t>No attempt</a:t>
                      </a:r>
                    </a:p>
                  </a:txBody>
                  <a:tcPr marL="38100" marR="38100" marT="38100" marB="38100" anchor="ctr"/>
                </a:tc>
                <a:tc>
                  <a:txBody>
                    <a:bodyPr/>
                    <a:lstStyle/>
                    <a:p>
                      <a:pPr algn="l" fontAlgn="ctr"/>
                      <a:r>
                        <a:rPr lang="en-US">
                          <a:effectLst/>
                        </a:rPr>
                        <a:t>10</a:t>
                      </a:r>
                    </a:p>
                  </a:txBody>
                  <a:tcPr marL="38100" marR="38100" marT="38100" marB="38100" anchor="ctr"/>
                </a:tc>
                <a:extLst>
                  <a:ext uri="{0D108BD9-81ED-4DB2-BD59-A6C34878D82A}">
                    <a16:rowId xmlns:a16="http://schemas.microsoft.com/office/drawing/2014/main" val="3238493981"/>
                  </a:ext>
                </a:extLst>
              </a:tr>
              <a:tr h="0">
                <a:tc>
                  <a:txBody>
                    <a:bodyPr/>
                    <a:lstStyle/>
                    <a:p>
                      <a:pPr algn="l" fontAlgn="ctr"/>
                      <a:r>
                        <a:rPr lang="en-US">
                          <a:effectLst/>
                        </a:rPr>
                        <a:t>Failure (drone ship)</a:t>
                      </a:r>
                    </a:p>
                  </a:txBody>
                  <a:tcPr marL="38100" marR="38100" marT="38100" marB="38100" anchor="ctr"/>
                </a:tc>
                <a:tc>
                  <a:txBody>
                    <a:bodyPr/>
                    <a:lstStyle/>
                    <a:p>
                      <a:pPr algn="l" fontAlgn="ctr"/>
                      <a:r>
                        <a:rPr lang="en-US">
                          <a:effectLst/>
                        </a:rPr>
                        <a:t>5</a:t>
                      </a:r>
                    </a:p>
                  </a:txBody>
                  <a:tcPr marL="38100" marR="38100" marT="38100" marB="38100" anchor="ctr"/>
                </a:tc>
                <a:extLst>
                  <a:ext uri="{0D108BD9-81ED-4DB2-BD59-A6C34878D82A}">
                    <a16:rowId xmlns:a16="http://schemas.microsoft.com/office/drawing/2014/main" val="2299395327"/>
                  </a:ext>
                </a:extLst>
              </a:tr>
              <a:tr h="0">
                <a:tc>
                  <a:txBody>
                    <a:bodyPr/>
                    <a:lstStyle/>
                    <a:p>
                      <a:pPr algn="l" fontAlgn="ctr"/>
                      <a:r>
                        <a:rPr lang="en-US">
                          <a:effectLst/>
                        </a:rPr>
                        <a:t>Success (drone ship)</a:t>
                      </a:r>
                    </a:p>
                  </a:txBody>
                  <a:tcPr marL="38100" marR="38100" marT="38100" marB="38100" anchor="ctr"/>
                </a:tc>
                <a:tc>
                  <a:txBody>
                    <a:bodyPr/>
                    <a:lstStyle/>
                    <a:p>
                      <a:pPr algn="l" fontAlgn="ctr"/>
                      <a:r>
                        <a:rPr lang="en-US">
                          <a:effectLst/>
                        </a:rPr>
                        <a:t>5</a:t>
                      </a:r>
                    </a:p>
                  </a:txBody>
                  <a:tcPr marL="38100" marR="38100" marT="38100" marB="38100" anchor="ctr"/>
                </a:tc>
                <a:extLst>
                  <a:ext uri="{0D108BD9-81ED-4DB2-BD59-A6C34878D82A}">
                    <a16:rowId xmlns:a16="http://schemas.microsoft.com/office/drawing/2014/main" val="443858022"/>
                  </a:ext>
                </a:extLst>
              </a:tr>
              <a:tr h="0">
                <a:tc>
                  <a:txBody>
                    <a:bodyPr/>
                    <a:lstStyle/>
                    <a:p>
                      <a:pPr algn="l" fontAlgn="ctr"/>
                      <a:r>
                        <a:rPr lang="en-US">
                          <a:effectLst/>
                        </a:rPr>
                        <a:t>Controlled (ocean)</a:t>
                      </a:r>
                    </a:p>
                  </a:txBody>
                  <a:tcPr marL="38100" marR="38100" marT="38100" marB="38100" anchor="ctr"/>
                </a:tc>
                <a:tc>
                  <a:txBody>
                    <a:bodyPr/>
                    <a:lstStyle/>
                    <a:p>
                      <a:pPr algn="l" fontAlgn="ctr"/>
                      <a:r>
                        <a:rPr lang="en-US">
                          <a:effectLst/>
                        </a:rPr>
                        <a:t>3</a:t>
                      </a:r>
                    </a:p>
                  </a:txBody>
                  <a:tcPr marL="38100" marR="38100" marT="38100" marB="38100" anchor="ctr"/>
                </a:tc>
                <a:extLst>
                  <a:ext uri="{0D108BD9-81ED-4DB2-BD59-A6C34878D82A}">
                    <a16:rowId xmlns:a16="http://schemas.microsoft.com/office/drawing/2014/main" val="1702280135"/>
                  </a:ext>
                </a:extLst>
              </a:tr>
              <a:tr h="0">
                <a:tc>
                  <a:txBody>
                    <a:bodyPr/>
                    <a:lstStyle/>
                    <a:p>
                      <a:pPr algn="l" fontAlgn="ctr"/>
                      <a:r>
                        <a:rPr lang="en-US">
                          <a:effectLst/>
                        </a:rPr>
                        <a:t>Success (ground pad)</a:t>
                      </a:r>
                    </a:p>
                  </a:txBody>
                  <a:tcPr marL="38100" marR="38100" marT="38100" marB="38100" anchor="ctr"/>
                </a:tc>
                <a:tc>
                  <a:txBody>
                    <a:bodyPr/>
                    <a:lstStyle/>
                    <a:p>
                      <a:pPr algn="l" fontAlgn="ctr"/>
                      <a:r>
                        <a:rPr lang="en-US">
                          <a:effectLst/>
                        </a:rPr>
                        <a:t>3</a:t>
                      </a:r>
                    </a:p>
                  </a:txBody>
                  <a:tcPr marL="38100" marR="38100" marT="38100" marB="38100" anchor="ctr"/>
                </a:tc>
                <a:extLst>
                  <a:ext uri="{0D108BD9-81ED-4DB2-BD59-A6C34878D82A}">
                    <a16:rowId xmlns:a16="http://schemas.microsoft.com/office/drawing/2014/main" val="493480057"/>
                  </a:ext>
                </a:extLst>
              </a:tr>
              <a:tr h="0">
                <a:tc>
                  <a:txBody>
                    <a:bodyPr/>
                    <a:lstStyle/>
                    <a:p>
                      <a:pPr algn="l" fontAlgn="ctr"/>
                      <a:r>
                        <a:rPr lang="en-US">
                          <a:effectLst/>
                        </a:rPr>
                        <a:t>Failure (parachute)</a:t>
                      </a:r>
                    </a:p>
                  </a:txBody>
                  <a:tcPr marL="38100" marR="38100" marT="38100" marB="38100" anchor="ctr"/>
                </a:tc>
                <a:tc>
                  <a:txBody>
                    <a:bodyPr/>
                    <a:lstStyle/>
                    <a:p>
                      <a:pPr algn="l" fontAlgn="ctr"/>
                      <a:r>
                        <a:rPr lang="en-US">
                          <a:effectLst/>
                        </a:rPr>
                        <a:t>2</a:t>
                      </a:r>
                    </a:p>
                  </a:txBody>
                  <a:tcPr marL="38100" marR="38100" marT="38100" marB="38100" anchor="ctr"/>
                </a:tc>
                <a:extLst>
                  <a:ext uri="{0D108BD9-81ED-4DB2-BD59-A6C34878D82A}">
                    <a16:rowId xmlns:a16="http://schemas.microsoft.com/office/drawing/2014/main" val="2359094415"/>
                  </a:ext>
                </a:extLst>
              </a:tr>
              <a:tr h="0">
                <a:tc>
                  <a:txBody>
                    <a:bodyPr/>
                    <a:lstStyle/>
                    <a:p>
                      <a:pPr algn="l" fontAlgn="ctr"/>
                      <a:r>
                        <a:rPr lang="en-US">
                          <a:effectLst/>
                        </a:rPr>
                        <a:t>Uncontrolled (ocean)</a:t>
                      </a:r>
                    </a:p>
                  </a:txBody>
                  <a:tcPr marL="38100" marR="38100" marT="38100" marB="38100" anchor="ctr"/>
                </a:tc>
                <a:tc>
                  <a:txBody>
                    <a:bodyPr/>
                    <a:lstStyle/>
                    <a:p>
                      <a:pPr algn="l" fontAlgn="ctr"/>
                      <a:r>
                        <a:rPr lang="en-US">
                          <a:effectLst/>
                        </a:rPr>
                        <a:t>2</a:t>
                      </a:r>
                    </a:p>
                  </a:txBody>
                  <a:tcPr marL="38100" marR="38100" marT="38100" marB="38100" anchor="ctr"/>
                </a:tc>
                <a:extLst>
                  <a:ext uri="{0D108BD9-81ED-4DB2-BD59-A6C34878D82A}">
                    <a16:rowId xmlns:a16="http://schemas.microsoft.com/office/drawing/2014/main" val="2514185660"/>
                  </a:ext>
                </a:extLst>
              </a:tr>
              <a:tr h="0">
                <a:tc>
                  <a:txBody>
                    <a:bodyPr/>
                    <a:lstStyle/>
                    <a:p>
                      <a:pPr algn="l" fontAlgn="ctr"/>
                      <a:r>
                        <a:rPr lang="en-US">
                          <a:effectLst/>
                        </a:rPr>
                        <a:t>Precluded (drone ship)</a:t>
                      </a:r>
                    </a:p>
                  </a:txBody>
                  <a:tcPr marL="38100" marR="38100" marT="38100" marB="38100" anchor="ctr"/>
                </a:tc>
                <a:tc>
                  <a:txBody>
                    <a:bodyPr/>
                    <a:lstStyle/>
                    <a:p>
                      <a:pPr algn="l" fontAlgn="ctr"/>
                      <a:r>
                        <a:rPr lang="en-US">
                          <a:effectLst/>
                        </a:rPr>
                        <a:t>1</a:t>
                      </a:r>
                    </a:p>
                  </a:txBody>
                  <a:tcPr marL="38100" marR="38100" marT="38100" marB="38100" anchor="ctr"/>
                </a:tc>
                <a:extLst>
                  <a:ext uri="{0D108BD9-81ED-4DB2-BD59-A6C34878D82A}">
                    <a16:rowId xmlns:a16="http://schemas.microsoft.com/office/drawing/2014/main" val="2857917207"/>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D46527-8963-4773-8769-07E6ACE084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2398427" y="427584"/>
            <a:ext cx="7806127" cy="1063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700">
                <a:solidFill>
                  <a:srgbClr val="0B49CB"/>
                </a:solidFill>
                <a:latin typeface="Abadi"/>
              </a:rPr>
              <a:t>Folium map of launch sites</a:t>
            </a:r>
          </a:p>
        </p:txBody>
      </p:sp>
      <p:pic>
        <p:nvPicPr>
          <p:cNvPr id="4" name="Picture 5">
            <a:extLst>
              <a:ext uri="{FF2B5EF4-FFF2-40B4-BE49-F238E27FC236}">
                <a16:creationId xmlns:a16="http://schemas.microsoft.com/office/drawing/2014/main" id="{EDB3A027-AC6E-4B8E-986D-CC4960E826FF}"/>
              </a:ext>
            </a:extLst>
          </p:cNvPr>
          <p:cNvPicPr>
            <a:picLocks noChangeAspect="1"/>
          </p:cNvPicPr>
          <p:nvPr/>
        </p:nvPicPr>
        <p:blipFill>
          <a:blip r:embed="rId2"/>
          <a:stretch>
            <a:fillRect/>
          </a:stretch>
        </p:blipFill>
        <p:spPr>
          <a:xfrm>
            <a:off x="774500" y="1630817"/>
            <a:ext cx="9640217" cy="3614970"/>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310328" y="2450215"/>
            <a:ext cx="5257800" cy="3976584"/>
          </a:xfrm>
          <a:prstGeom prst="rect">
            <a:avLst/>
          </a:prstGeom>
        </p:spPr>
        <p:txBody>
          <a:bodyPr vert="horz" lIns="91440" tIns="45720" rIns="91440" bIns="45720" rtlCol="0" anchor="t">
            <a:normAutofit lnSpcReduction="10000"/>
          </a:bodyPr>
          <a:lstStyle/>
          <a:p>
            <a:pPr marL="0">
              <a:spcBef>
                <a:spcPts val="1400"/>
              </a:spcBef>
            </a:pPr>
            <a:endParaRPr lang="en-US" sz="2200"/>
          </a:p>
          <a:p>
            <a:pPr>
              <a:spcBef>
                <a:spcPts val="1400"/>
              </a:spcBef>
            </a:pPr>
            <a:endParaRPr lang="en-US" sz="2200"/>
          </a:p>
          <a:p>
            <a:pPr marL="0">
              <a:spcBef>
                <a:spcPts val="1400"/>
              </a:spcBef>
            </a:pPr>
            <a:endParaRPr lang="en-US" sz="2200"/>
          </a:p>
          <a:p>
            <a:pPr>
              <a:spcBef>
                <a:spcPts val="1400"/>
              </a:spcBef>
            </a:pPr>
            <a:endParaRPr lang="en-US" sz="2200"/>
          </a:p>
          <a:p>
            <a:pPr>
              <a:spcBef>
                <a:spcPts val="1400"/>
              </a:spcBef>
            </a:pPr>
            <a:endParaRPr lang="en-US" sz="2200"/>
          </a:p>
          <a:p>
            <a:pPr>
              <a:spcBef>
                <a:spcPts val="1400"/>
              </a:spcBef>
            </a:pPr>
            <a:endParaRPr lang="en-US" sz="2200"/>
          </a:p>
          <a:p>
            <a:pPr>
              <a:spcBef>
                <a:spcPts val="1400"/>
              </a:spcBef>
            </a:pPr>
            <a:endParaRPr lang="en-US" sz="2200"/>
          </a:p>
          <a:p>
            <a:pPr>
              <a:spcBef>
                <a:spcPts val="1400"/>
              </a:spcBef>
            </a:pPr>
            <a:endParaRPr lang="en-US" sz="2200"/>
          </a:p>
          <a:p>
            <a:pPr marL="0" indent="0" algn="ctr">
              <a:spcBef>
                <a:spcPts val="1400"/>
              </a:spcBef>
              <a:buNone/>
            </a:pPr>
            <a:r>
              <a:rPr lang="en-US" sz="2200"/>
              <a:t>The launch sites being marked as above</a:t>
            </a:r>
            <a:endParaRPr lang="en-US" sz="2200">
              <a:cs typeface="Calibri" panose="020F0502020204030204"/>
            </a:endParaRPr>
          </a:p>
          <a:p>
            <a:endParaRPr lang="en-US" sz="2200"/>
          </a:p>
        </p:txBody>
      </p:sp>
      <p:sp>
        <p:nvSpPr>
          <p:cNvPr id="12" name="Arc 11">
            <a:extLst>
              <a:ext uri="{FF2B5EF4-FFF2-40B4-BE49-F238E27FC236}">
                <a16:creationId xmlns:a16="http://schemas.microsoft.com/office/drawing/2014/main" id="{920E13D1-85D7-4BF3-9903-59216CB5A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365355" y="705367"/>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2469" y="2002983"/>
            <a:ext cx="10534056" cy="4227381"/>
          </a:xfrm>
          <a:prstGeom prst="rect">
            <a:avLst/>
          </a:prstGeom>
        </p:spPr>
        <p:txBody>
          <a:bodyPr lIns="91440" tIns="45720" rIns="91440" bIns="45720" anchor="t">
            <a:noAutofit/>
          </a:bodyPr>
          <a:lstStyle/>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r>
              <a:rPr lang="en-US" sz="2200">
                <a:solidFill>
                  <a:schemeClr val="accent3">
                    <a:lumMod val="25000"/>
                  </a:schemeClr>
                </a:solidFill>
                <a:latin typeface="Abadi"/>
              </a:rPr>
              <a:t>As calculated, the distance between a launch site and the closest railway station is 41.86 KM</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000">
                <a:solidFill>
                  <a:schemeClr val="accent3">
                    <a:lumMod val="25000"/>
                  </a:schemeClr>
                </a:solidFill>
                <a:latin typeface="Abadi"/>
              </a:rPr>
              <a:t>As calculated, the ditance between a launch site and the closest railway station is 41.86 KM</a:t>
            </a:r>
            <a:endParaRPr lang="en-US" sz="20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94929" y="426224"/>
            <a:ext cx="10515600" cy="811377"/>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900">
                <a:solidFill>
                  <a:srgbClr val="0B49CB"/>
                </a:solidFill>
                <a:latin typeface="Abadi"/>
              </a:rPr>
              <a:t>Distances between a launch site to its proximities</a:t>
            </a:r>
          </a:p>
          <a:p>
            <a:endParaRPr lang="en-US" dirty="0">
              <a:solidFill>
                <a:srgbClr val="0B49CB"/>
              </a:solidFill>
              <a:latin typeface="Abadi"/>
            </a:endParaRPr>
          </a:p>
        </p:txBody>
      </p:sp>
      <p:pic>
        <p:nvPicPr>
          <p:cNvPr id="2" name="Picture 3">
            <a:extLst>
              <a:ext uri="{FF2B5EF4-FFF2-40B4-BE49-F238E27FC236}">
                <a16:creationId xmlns:a16="http://schemas.microsoft.com/office/drawing/2014/main" id="{12AE801A-8CF2-48D3-A2D6-8BD15A0166C3}"/>
              </a:ext>
            </a:extLst>
          </p:cNvPr>
          <p:cNvPicPr>
            <a:picLocks noChangeAspect="1"/>
          </p:cNvPicPr>
          <p:nvPr/>
        </p:nvPicPr>
        <p:blipFill>
          <a:blip r:embed="rId3"/>
          <a:stretch>
            <a:fillRect/>
          </a:stretch>
        </p:blipFill>
        <p:spPr>
          <a:xfrm>
            <a:off x="652073" y="1457071"/>
            <a:ext cx="11100215" cy="404379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657490"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gn="ctr">
              <a:lnSpc>
                <a:spcPct val="100000"/>
              </a:lnSpc>
              <a:spcBef>
                <a:spcPts val="1400"/>
              </a:spcBef>
              <a:buNone/>
            </a:pPr>
            <a:r>
              <a:rPr lang="en-US" sz="2200" b="1">
                <a:solidFill>
                  <a:srgbClr val="00B050"/>
                </a:solidFill>
                <a:latin typeface="Abadi"/>
              </a:rPr>
              <a:t>KSC LC-39A LAUNCH SITE has the maximum launch success rate</a:t>
            </a:r>
            <a:r>
              <a:rPr lang="en-US" sz="2200" dirty="0">
                <a:solidFill>
                  <a:schemeClr val="accent3">
                    <a:lumMod val="25000"/>
                  </a:schemeClr>
                </a:solidFill>
                <a:latin typeface="Abadi"/>
              </a:rPr>
              <a:t> </a:t>
            </a:r>
            <a:r>
              <a:rPr lang="en-US" sz="2200">
                <a:solidFill>
                  <a:schemeClr val="accent3">
                    <a:lumMod val="25000"/>
                  </a:schemeClr>
                </a:solidFill>
                <a:latin typeface="Abadi"/>
              </a:rPr>
              <a:t>(41.7%) whereas, </a:t>
            </a:r>
            <a:r>
              <a:rPr lang="en-US" sz="2200" b="1">
                <a:solidFill>
                  <a:srgbClr val="C00000"/>
                </a:solidFill>
                <a:latin typeface="Abadi"/>
              </a:rPr>
              <a:t>CCAFS SLC-40 has the least</a:t>
            </a:r>
            <a:r>
              <a:rPr lang="en-US" sz="2200">
                <a:solidFill>
                  <a:schemeClr val="accent3">
                    <a:lumMod val="25000"/>
                  </a:schemeClr>
                </a:solidFill>
                <a:latin typeface="Abadi"/>
              </a:rPr>
              <a:t> (12.5%) when all the 4 launch sites' success rate values are compared together.</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a:solidFill>
                  <a:srgbClr val="0B49CB"/>
                </a:solidFill>
                <a:latin typeface="Abadi"/>
              </a:rPr>
              <a:t>Successful launches for all launch sites</a:t>
            </a:r>
            <a:endParaRPr lang="en-US"/>
          </a:p>
        </p:txBody>
      </p:sp>
      <p:pic>
        <p:nvPicPr>
          <p:cNvPr id="2" name="Picture 3">
            <a:extLst>
              <a:ext uri="{FF2B5EF4-FFF2-40B4-BE49-F238E27FC236}">
                <a16:creationId xmlns:a16="http://schemas.microsoft.com/office/drawing/2014/main" id="{808F3B3A-9B5A-4C73-A872-B99B776A8EF9}"/>
              </a:ext>
            </a:extLst>
          </p:cNvPr>
          <p:cNvPicPr>
            <a:picLocks noChangeAspect="1"/>
          </p:cNvPicPr>
          <p:nvPr/>
        </p:nvPicPr>
        <p:blipFill>
          <a:blip r:embed="rId3"/>
          <a:stretch>
            <a:fillRect/>
          </a:stretch>
        </p:blipFill>
        <p:spPr>
          <a:xfrm>
            <a:off x="764499" y="1715176"/>
            <a:ext cx="10675492" cy="252823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gn="ctr">
              <a:lnSpc>
                <a:spcPct val="100000"/>
              </a:lnSpc>
              <a:spcBef>
                <a:spcPts val="1400"/>
              </a:spcBef>
            </a:pPr>
            <a:r>
              <a:rPr lang="en-US" sz="2200">
                <a:solidFill>
                  <a:srgbClr val="7030A0"/>
                </a:solidFill>
                <a:latin typeface="Abadi"/>
              </a:rPr>
              <a:t>KSC LC-39A </a:t>
            </a:r>
            <a:r>
              <a:rPr lang="en-US" sz="2200">
                <a:latin typeface="Abadi"/>
              </a:rPr>
              <a:t>launch site has</a:t>
            </a:r>
            <a:r>
              <a:rPr lang="en-US" sz="2200">
                <a:solidFill>
                  <a:srgbClr val="7030A0"/>
                </a:solidFill>
                <a:latin typeface="Abadi"/>
              </a:rPr>
              <a:t> success rate (76.9%) in 3 out of 4 attempts atleast </a:t>
            </a:r>
            <a:r>
              <a:rPr lang="en-US" sz="2200">
                <a:latin typeface="Abadi"/>
              </a:rPr>
              <a:t>on an average.</a:t>
            </a:r>
            <a:endParaRPr lang="en-US">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700">
                <a:solidFill>
                  <a:srgbClr val="0B49CB"/>
                </a:solidFill>
                <a:latin typeface="Abadi"/>
              </a:rPr>
              <a:t>Successful launches for KSC LC-39A</a:t>
            </a:r>
          </a:p>
        </p:txBody>
      </p:sp>
      <p:pic>
        <p:nvPicPr>
          <p:cNvPr id="2" name="Picture 3">
            <a:extLst>
              <a:ext uri="{FF2B5EF4-FFF2-40B4-BE49-F238E27FC236}">
                <a16:creationId xmlns:a16="http://schemas.microsoft.com/office/drawing/2014/main" id="{37DC7D4E-BE28-4C14-88AD-F30B3FA042D0}"/>
              </a:ext>
            </a:extLst>
          </p:cNvPr>
          <p:cNvPicPr>
            <a:picLocks noChangeAspect="1"/>
          </p:cNvPicPr>
          <p:nvPr/>
        </p:nvPicPr>
        <p:blipFill>
          <a:blip r:embed="rId3"/>
          <a:stretch>
            <a:fillRect/>
          </a:stretch>
        </p:blipFill>
        <p:spPr>
          <a:xfrm>
            <a:off x="839450" y="1625005"/>
            <a:ext cx="10538084" cy="304586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10387823" cy="379696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600" dirty="0">
                <a:latin typeface="Calibri"/>
                <a:cs typeface="Calibri"/>
              </a:rPr>
              <a:t>              In this assignment, we are predicting if the Falcon 9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600" dirty="0">
                <a:latin typeface="Calibri"/>
                <a:cs typeface="Calibri"/>
              </a:rPr>
              <a:t>Which launch sites have more successful launch rates.</a:t>
            </a:r>
          </a:p>
          <a:p>
            <a:pPr lvl="1">
              <a:spcBef>
                <a:spcPts val="1400"/>
              </a:spcBef>
            </a:pPr>
            <a:r>
              <a:rPr lang="en-US" sz="1600" dirty="0">
                <a:latin typeface="Calibri"/>
                <a:cs typeface="Calibri"/>
              </a:rPr>
              <a:t>Which years have better launch successful rates.</a:t>
            </a:r>
          </a:p>
          <a:p>
            <a:pPr lvl="1">
              <a:spcBef>
                <a:spcPts val="1400"/>
              </a:spcBef>
            </a:pPr>
            <a:r>
              <a:rPr lang="en-US" sz="1600" dirty="0">
                <a:latin typeface="Calibri"/>
                <a:cs typeface="Calibri"/>
              </a:rPr>
              <a:t>Whether Payload mass can have impacts on the launch success rates.</a:t>
            </a:r>
          </a:p>
          <a:p>
            <a:pPr lvl="1">
              <a:spcBef>
                <a:spcPts val="1400"/>
              </a:spcBef>
            </a:pPr>
            <a:r>
              <a:rPr lang="en-US" sz="1600" dirty="0">
                <a:latin typeface="Calibri"/>
                <a:cs typeface="Calibri"/>
              </a:rPr>
              <a:t>Which classifier model gives better prediction in terms of launch success rates.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776059"/>
          </a:xfrm>
          <a:prstGeom prst="rect">
            <a:avLst/>
          </a:prstGeom>
        </p:spPr>
        <p:txBody>
          <a:bodyPr lIns="91440" tIns="45720" rIns="91440" bIns="45720" anchor="t">
            <a:normAutofit fontScale="92500"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gn="ctr">
              <a:lnSpc>
                <a:spcPct val="100000"/>
              </a:lnSpc>
              <a:spcBef>
                <a:spcPts val="1400"/>
              </a:spcBef>
            </a:pPr>
            <a:r>
              <a:rPr lang="en-US" sz="2200">
                <a:solidFill>
                  <a:schemeClr val="accent3">
                    <a:lumMod val="25000"/>
                  </a:schemeClr>
                </a:solidFill>
                <a:latin typeface="Abadi"/>
              </a:rPr>
              <a:t>For most of the launch sites, </a:t>
            </a:r>
            <a:r>
              <a:rPr lang="en-US" sz="2200" b="1">
                <a:solidFill>
                  <a:schemeClr val="accent2">
                    <a:lumMod val="50000"/>
                  </a:schemeClr>
                </a:solidFill>
                <a:latin typeface="Abadi"/>
              </a:rPr>
              <a:t>the more value the Payload mass has, the less is the number of success rates</a:t>
            </a:r>
            <a:r>
              <a:rPr lang="en-US" sz="2200">
                <a:solidFill>
                  <a:schemeClr val="accent3">
                    <a:lumMod val="25000"/>
                  </a:schemeClr>
                </a:solidFill>
                <a:latin typeface="Abadi"/>
              </a:rPr>
              <a:t> for differently varied bosster versions in each.</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400">
                <a:solidFill>
                  <a:srgbClr val="0B49CB"/>
                </a:solidFill>
                <a:latin typeface="Abadi"/>
              </a:rPr>
              <a:t>Payload vs. Launch Outcome scatter plot for all sites</a:t>
            </a:r>
            <a:endParaRPr lang="en-US" sz="3400" dirty="0">
              <a:solidFill>
                <a:srgbClr val="0B49CB"/>
              </a:solidFill>
              <a:latin typeface="Abadi"/>
            </a:endParaRPr>
          </a:p>
        </p:txBody>
      </p:sp>
      <p:pic>
        <p:nvPicPr>
          <p:cNvPr id="2" name="Picture 3">
            <a:extLst>
              <a:ext uri="{FF2B5EF4-FFF2-40B4-BE49-F238E27FC236}">
                <a16:creationId xmlns:a16="http://schemas.microsoft.com/office/drawing/2014/main" id="{11C4198E-4137-48DB-B520-AC9C74256F72}"/>
              </a:ext>
            </a:extLst>
          </p:cNvPr>
          <p:cNvPicPr>
            <a:picLocks noChangeAspect="1"/>
          </p:cNvPicPr>
          <p:nvPr/>
        </p:nvPicPr>
        <p:blipFill>
          <a:blip r:embed="rId3"/>
          <a:stretch>
            <a:fillRect/>
          </a:stretch>
        </p:blipFill>
        <p:spPr>
          <a:xfrm>
            <a:off x="814466" y="1821733"/>
            <a:ext cx="4654446" cy="1703026"/>
          </a:xfrm>
          <a:prstGeom prst="rect">
            <a:avLst/>
          </a:prstGeom>
        </p:spPr>
      </p:pic>
      <p:pic>
        <p:nvPicPr>
          <p:cNvPr id="4" name="Picture 5">
            <a:extLst>
              <a:ext uri="{FF2B5EF4-FFF2-40B4-BE49-F238E27FC236}">
                <a16:creationId xmlns:a16="http://schemas.microsoft.com/office/drawing/2014/main" id="{D53348CB-5362-414A-8DEE-CBAC3568E89E}"/>
              </a:ext>
            </a:extLst>
          </p:cNvPr>
          <p:cNvPicPr>
            <a:picLocks noChangeAspect="1"/>
          </p:cNvPicPr>
          <p:nvPr/>
        </p:nvPicPr>
        <p:blipFill>
          <a:blip r:embed="rId4"/>
          <a:stretch>
            <a:fillRect/>
          </a:stretch>
        </p:blipFill>
        <p:spPr>
          <a:xfrm>
            <a:off x="6023547" y="1824414"/>
            <a:ext cx="4704413" cy="1697664"/>
          </a:xfrm>
          <a:prstGeom prst="rect">
            <a:avLst/>
          </a:prstGeom>
        </p:spPr>
      </p:pic>
      <p:pic>
        <p:nvPicPr>
          <p:cNvPr id="6" name="Picture 6">
            <a:extLst>
              <a:ext uri="{FF2B5EF4-FFF2-40B4-BE49-F238E27FC236}">
                <a16:creationId xmlns:a16="http://schemas.microsoft.com/office/drawing/2014/main" id="{6CA1B9FE-8F74-4903-980E-A059BA813AD6}"/>
              </a:ext>
            </a:extLst>
          </p:cNvPr>
          <p:cNvPicPr>
            <a:picLocks noChangeAspect="1"/>
          </p:cNvPicPr>
          <p:nvPr/>
        </p:nvPicPr>
        <p:blipFill>
          <a:blip r:embed="rId5"/>
          <a:stretch>
            <a:fillRect/>
          </a:stretch>
        </p:blipFill>
        <p:spPr>
          <a:xfrm>
            <a:off x="814467" y="3918433"/>
            <a:ext cx="4654445" cy="1581954"/>
          </a:xfrm>
          <a:prstGeom prst="rect">
            <a:avLst/>
          </a:prstGeom>
        </p:spPr>
      </p:pic>
      <p:pic>
        <p:nvPicPr>
          <p:cNvPr id="7" name="Picture 7">
            <a:extLst>
              <a:ext uri="{FF2B5EF4-FFF2-40B4-BE49-F238E27FC236}">
                <a16:creationId xmlns:a16="http://schemas.microsoft.com/office/drawing/2014/main" id="{07CCFC20-E9FF-4915-BE0A-6572B8873A2F}"/>
              </a:ext>
            </a:extLst>
          </p:cNvPr>
          <p:cNvPicPr>
            <a:picLocks noChangeAspect="1"/>
          </p:cNvPicPr>
          <p:nvPr/>
        </p:nvPicPr>
        <p:blipFill>
          <a:blip r:embed="rId6"/>
          <a:stretch>
            <a:fillRect/>
          </a:stretch>
        </p:blipFill>
        <p:spPr>
          <a:xfrm>
            <a:off x="6023549" y="3920093"/>
            <a:ext cx="4704412" cy="157863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lIns="91440" tIns="45720" rIns="91440" bIns="45720" anchor="t">
            <a:normAutofit/>
          </a:bodyPr>
          <a:lstStyle/>
          <a:p>
            <a:pPr algn="ctr">
              <a:lnSpc>
                <a:spcPct val="100000"/>
              </a:lnSpc>
              <a:spcBef>
                <a:spcPts val="1400"/>
              </a:spcBef>
            </a:pPr>
            <a:r>
              <a:rPr lang="en-US" sz="2200">
                <a:solidFill>
                  <a:schemeClr val="accent3">
                    <a:lumMod val="25000"/>
                  </a:schemeClr>
                </a:solidFill>
                <a:latin typeface="Abadi"/>
              </a:rPr>
              <a:t>Decision Tree Classifier – The best fitted model</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Confusion Matrix</a:t>
            </a:r>
            <a:endParaRPr lang="en-US" dirty="0">
              <a:solidFill>
                <a:srgbClr val="0B49CB"/>
              </a:solidFill>
            </a:endParaRPr>
          </a:p>
        </p:txBody>
      </p:sp>
      <p:pic>
        <p:nvPicPr>
          <p:cNvPr id="2" name="Picture 2">
            <a:extLst>
              <a:ext uri="{FF2B5EF4-FFF2-40B4-BE49-F238E27FC236}">
                <a16:creationId xmlns:a16="http://schemas.microsoft.com/office/drawing/2014/main" id="{224C71FF-EA2C-40DC-8FBB-A71D415B7C79}"/>
              </a:ext>
            </a:extLst>
          </p:cNvPr>
          <p:cNvPicPr>
            <a:picLocks noChangeAspect="1"/>
          </p:cNvPicPr>
          <p:nvPr/>
        </p:nvPicPr>
        <p:blipFill>
          <a:blip r:embed="rId3"/>
          <a:stretch>
            <a:fillRect/>
          </a:stretch>
        </p:blipFill>
        <p:spPr>
          <a:xfrm>
            <a:off x="2638269" y="2733739"/>
            <a:ext cx="5803691" cy="2727144"/>
          </a:xfrm>
          <a:prstGeom prst="rect">
            <a:avLst/>
          </a:prstGeom>
        </p:spPr>
      </p:pic>
      <p:sp>
        <p:nvSpPr>
          <p:cNvPr id="6" name="TextBox 5">
            <a:extLst>
              <a:ext uri="{FF2B5EF4-FFF2-40B4-BE49-F238E27FC236}">
                <a16:creationId xmlns:a16="http://schemas.microsoft.com/office/drawing/2014/main" id="{560A9761-46E2-4BEB-AF5F-9DF43B314C02}"/>
              </a:ext>
            </a:extLst>
          </p:cNvPr>
          <p:cNvSpPr txBox="1"/>
          <p:nvPr/>
        </p:nvSpPr>
        <p:spPr>
          <a:xfrm>
            <a:off x="4042816" y="5866619"/>
            <a:ext cx="3942413" cy="646331"/>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accent6"/>
                </a:solidFill>
                <a:cs typeface="Calibri"/>
              </a:rPr>
              <a:t>Training data set accuracy:</a:t>
            </a:r>
            <a:r>
              <a:rPr lang="en-US" b="1">
                <a:solidFill>
                  <a:schemeClr val="accent6"/>
                </a:solidFill>
                <a:cs typeface="Calibri"/>
              </a:rPr>
              <a:t> 91.78</a:t>
            </a:r>
            <a:r>
              <a:rPr lang="en-US">
                <a:solidFill>
                  <a:schemeClr val="accent6"/>
                </a:solidFill>
                <a:cs typeface="Calibri"/>
              </a:rPr>
              <a:t>%</a:t>
            </a:r>
          </a:p>
          <a:p>
            <a:pPr marL="285750" indent="-285750">
              <a:buFont typeface="Arial"/>
              <a:buChar char="•"/>
            </a:pPr>
            <a:r>
              <a:rPr lang="en-US">
                <a:solidFill>
                  <a:schemeClr val="accent1"/>
                </a:solidFill>
                <a:cs typeface="Calibri"/>
              </a:rPr>
              <a:t>Test Data set accuracy: </a:t>
            </a:r>
            <a:r>
              <a:rPr lang="en-US" b="1">
                <a:solidFill>
                  <a:schemeClr val="accent1"/>
                </a:solidFill>
                <a:cs typeface="Calibri"/>
              </a:rPr>
              <a:t>77.78%</a:t>
            </a:r>
          </a:p>
        </p:txBody>
      </p:sp>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738896" cy="4363829"/>
          </a:xfrm>
          <a:prstGeom prst="rect">
            <a:avLst/>
          </a:prstGeom>
        </p:spPr>
        <p:txBody>
          <a:bodyPr lIns="91440" tIns="45720" rIns="91440" bIns="45720" anchor="t">
            <a:normAutofit/>
          </a:bodyPr>
          <a:lstStyle/>
          <a:p>
            <a:pPr>
              <a:lnSpc>
                <a:spcPct val="100000"/>
              </a:lnSpc>
              <a:spcBef>
                <a:spcPts val="1400"/>
              </a:spcBef>
            </a:pPr>
            <a:r>
              <a:rPr lang="en-US" sz="2200">
                <a:ea typeface="+mn-lt"/>
                <a:cs typeface="+mn-lt"/>
              </a:rPr>
              <a:t>KSC LC-39A launch site has the maximum launch success rate in comparison to the other launch sites.</a:t>
            </a:r>
          </a:p>
          <a:p>
            <a:pPr>
              <a:lnSpc>
                <a:spcPct val="100000"/>
              </a:lnSpc>
              <a:spcBef>
                <a:spcPts val="1400"/>
              </a:spcBef>
            </a:pPr>
            <a:r>
              <a:rPr lang="en-US" sz="2200">
                <a:ea typeface="+mn-lt"/>
                <a:cs typeface="+mn-lt"/>
              </a:rPr>
              <a:t>Launch success rate since 2014 has been on the incremental mode till date.</a:t>
            </a:r>
          </a:p>
          <a:p>
            <a:pPr>
              <a:lnSpc>
                <a:spcPct val="100000"/>
              </a:lnSpc>
              <a:spcBef>
                <a:spcPts val="1400"/>
              </a:spcBef>
            </a:pPr>
            <a:r>
              <a:rPr lang="en-US" sz="2200" b="1">
                <a:ea typeface="+mn-lt"/>
                <a:cs typeface="+mn-lt"/>
              </a:rPr>
              <a:t>ES-L1, GEO, HEO </a:t>
            </a:r>
            <a:r>
              <a:rPr lang="en-US" sz="2200">
                <a:ea typeface="+mn-lt"/>
                <a:cs typeface="+mn-lt"/>
              </a:rPr>
              <a:t>and</a:t>
            </a:r>
            <a:r>
              <a:rPr lang="en-US" sz="2200" b="1">
                <a:ea typeface="+mn-lt"/>
                <a:cs typeface="+mn-lt"/>
              </a:rPr>
              <a:t> SSO </a:t>
            </a:r>
            <a:r>
              <a:rPr lang="en-US" sz="2200">
                <a:ea typeface="+mn-lt"/>
                <a:cs typeface="+mn-lt"/>
              </a:rPr>
              <a:t>Orbit types have best success rates while</a:t>
            </a:r>
            <a:r>
              <a:rPr lang="en-US" sz="2200" b="1">
                <a:ea typeface="+mn-lt"/>
                <a:cs typeface="+mn-lt"/>
              </a:rPr>
              <a:t> SO </a:t>
            </a:r>
            <a:r>
              <a:rPr lang="en-US" sz="2200">
                <a:ea typeface="+mn-lt"/>
                <a:cs typeface="+mn-lt"/>
              </a:rPr>
              <a:t>has the</a:t>
            </a:r>
            <a:r>
              <a:rPr lang="en-US" sz="2200" dirty="0">
                <a:ea typeface="+mn-lt"/>
                <a:cs typeface="+mn-lt"/>
              </a:rPr>
              <a:t> </a:t>
            </a:r>
            <a:r>
              <a:rPr lang="en-US" sz="2200">
                <a:ea typeface="+mn-lt"/>
                <a:cs typeface="+mn-lt"/>
              </a:rPr>
              <a:t>least.</a:t>
            </a:r>
            <a:endParaRPr lang="en-US" sz="2200" dirty="0">
              <a:solidFill>
                <a:srgbClr val="292929"/>
              </a:solidFill>
              <a:ea typeface="+mn-lt"/>
              <a:cs typeface="+mn-lt"/>
            </a:endParaRPr>
          </a:p>
          <a:p>
            <a:pPr>
              <a:lnSpc>
                <a:spcPct val="100000"/>
              </a:lnSpc>
              <a:spcBef>
                <a:spcPts val="1400"/>
              </a:spcBef>
            </a:pPr>
            <a:r>
              <a:rPr lang="en-US" sz="2200">
                <a:solidFill>
                  <a:schemeClr val="accent3">
                    <a:lumMod val="25000"/>
                  </a:schemeClr>
                </a:solidFill>
                <a:ea typeface="+mn-lt"/>
                <a:cs typeface="+mn-lt"/>
              </a:rPr>
              <a:t>Decision</a:t>
            </a:r>
            <a:r>
              <a:rPr lang="en-US" sz="2200" dirty="0">
                <a:solidFill>
                  <a:schemeClr val="accent3">
                    <a:lumMod val="25000"/>
                  </a:schemeClr>
                </a:solidFill>
                <a:latin typeface="Calibri"/>
                <a:cs typeface="Calibri"/>
              </a:rPr>
              <a:t> </a:t>
            </a:r>
            <a:r>
              <a:rPr lang="en-US" sz="2200">
                <a:solidFill>
                  <a:schemeClr val="accent3">
                    <a:lumMod val="25000"/>
                  </a:schemeClr>
                </a:solidFill>
                <a:latin typeface="Calibri"/>
                <a:cs typeface="Calibri"/>
              </a:rPr>
              <a:t>Tree Classifier can be classified as the best fitted model though other classifier models like Logistic Regression, Support Vector Machines and KNN are also nearby effective.</a:t>
            </a: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929406"/>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%sql </a:t>
            </a:r>
            <a:r>
              <a:rPr lang="en-US" sz="1400">
                <a:solidFill>
                  <a:schemeClr val="accent1"/>
                </a:solidFill>
                <a:latin typeface="Abadi"/>
              </a:rPr>
              <a:t>SELECT LANDING__OUTCOME, COUNT(LANDING__OUTCOME) AS COUNT_OF_LANDING_OUTCOMES FROM SPACEXTBL WHERE DATE BETWEEN '2010-06-04' AND '2017-03-20' GROUP BY LANDING__OUTCOME ORDER BY COUNT(LANDING__OUTCOME) DESC</a:t>
            </a:r>
            <a:endParaRPr lang="en-US" sz="1400" dirty="0">
              <a:solidFill>
                <a:schemeClr val="accent1"/>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200">
                <a:latin typeface="Consolas"/>
              </a:rPr>
              <a:t>df= pd.DataFrame({ key:pd.Series(value) </a:t>
            </a:r>
            <a:r>
              <a:rPr lang="en-US" sz="1200" b="1">
                <a:latin typeface="Consolas"/>
              </a:rPr>
              <a:t>for</a:t>
            </a:r>
            <a:r>
              <a:rPr lang="en-US" sz="1200">
                <a:latin typeface="Consolas"/>
              </a:rPr>
              <a:t> key, value </a:t>
            </a:r>
            <a:r>
              <a:rPr lang="en-US" sz="1200" b="1">
                <a:latin typeface="Consolas"/>
              </a:rPr>
              <a:t>in</a:t>
            </a:r>
            <a:r>
              <a:rPr lang="en-US" sz="1200" dirty="0">
                <a:latin typeface="Consolas"/>
              </a:rPr>
              <a:t> </a:t>
            </a:r>
            <a:r>
              <a:rPr lang="en-US" sz="1200">
                <a:latin typeface="Consolas"/>
              </a:rPr>
              <a:t>launch_dict.items() })</a:t>
            </a:r>
            <a:r>
              <a:rPr lang="en-US" sz="1200" dirty="0">
                <a:latin typeface="Consolas"/>
              </a:rPr>
              <a:t>
</a:t>
            </a:r>
            <a:r>
              <a:rPr lang="en-US" sz="1200">
                <a:latin typeface="Consolas"/>
              </a:rPr>
              <a:t>df</a:t>
            </a:r>
            <a:endParaRPr lang="en-US" sz="1200" dirty="0">
              <a:latin typeface="Consolas"/>
            </a:endParaRPr>
          </a:p>
          <a:p>
            <a:pPr>
              <a:lnSpc>
                <a:spcPct val="100000"/>
              </a:lnSpc>
              <a:spcBef>
                <a:spcPts val="1400"/>
              </a:spcBef>
            </a:pPr>
            <a:endParaRPr lang="en-US" sz="2200" dirty="0">
              <a:solidFill>
                <a:srgbClr val="000000"/>
              </a:solidFill>
              <a:latin typeface="Consolas"/>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4" name="Picture 6">
            <a:extLst>
              <a:ext uri="{FF2B5EF4-FFF2-40B4-BE49-F238E27FC236}">
                <a16:creationId xmlns:a16="http://schemas.microsoft.com/office/drawing/2014/main" id="{26FA944D-94EC-4BAF-B310-7D90A4889F7C}"/>
              </a:ext>
            </a:extLst>
          </p:cNvPr>
          <p:cNvPicPr>
            <a:picLocks noChangeAspect="1"/>
          </p:cNvPicPr>
          <p:nvPr/>
        </p:nvPicPr>
        <p:blipFill>
          <a:blip r:embed="rId4"/>
          <a:stretch>
            <a:fillRect/>
          </a:stretch>
        </p:blipFill>
        <p:spPr>
          <a:xfrm>
            <a:off x="1390166" y="5214571"/>
            <a:ext cx="6728084" cy="1464345"/>
          </a:xfrm>
          <a:prstGeom prst="rect">
            <a:avLst/>
          </a:prstGeom>
        </p:spPr>
      </p:pic>
      <p:pic>
        <p:nvPicPr>
          <p:cNvPr id="8" name="Picture 8">
            <a:extLst>
              <a:ext uri="{FF2B5EF4-FFF2-40B4-BE49-F238E27FC236}">
                <a16:creationId xmlns:a16="http://schemas.microsoft.com/office/drawing/2014/main" id="{25B1D4DD-4C52-4EA5-9273-097F9645235F}"/>
              </a:ext>
            </a:extLst>
          </p:cNvPr>
          <p:cNvPicPr>
            <a:picLocks noChangeAspect="1"/>
          </p:cNvPicPr>
          <p:nvPr/>
        </p:nvPicPr>
        <p:blipFill>
          <a:blip r:embed="rId5"/>
          <a:stretch>
            <a:fillRect/>
          </a:stretch>
        </p:blipFill>
        <p:spPr>
          <a:xfrm>
            <a:off x="1139253" y="2834891"/>
            <a:ext cx="5254053" cy="1850067"/>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7562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350" dirty="0">
                <a:solidFill>
                  <a:srgbClr val="0B49CB"/>
                </a:solidFill>
                <a:latin typeface="Abadi"/>
              </a:rPr>
              <a:t>Executive Summary</a:t>
            </a:r>
          </a:p>
          <a:p>
            <a:pPr>
              <a:lnSpc>
                <a:spcPct val="120000"/>
              </a:lnSpc>
              <a:spcBef>
                <a:spcPts val="1400"/>
              </a:spcBef>
            </a:pPr>
            <a:r>
              <a:rPr lang="en-US" sz="1350" dirty="0">
                <a:solidFill>
                  <a:schemeClr val="accent3">
                    <a:lumMod val="25000"/>
                  </a:schemeClr>
                </a:solidFill>
                <a:latin typeface="Abadi"/>
              </a:rPr>
              <a:t>Data collection methodology:</a:t>
            </a:r>
          </a:p>
          <a:p>
            <a:pPr lvl="1">
              <a:lnSpc>
                <a:spcPct val="120000"/>
              </a:lnSpc>
              <a:spcBef>
                <a:spcPts val="1400"/>
              </a:spcBef>
            </a:pPr>
            <a:r>
              <a:rPr lang="en-US" sz="1350" dirty="0">
                <a:solidFill>
                  <a:schemeClr val="bg2">
                    <a:lumMod val="50000"/>
                  </a:schemeClr>
                </a:solidFill>
                <a:latin typeface="Abadi"/>
              </a:rPr>
              <a:t>Data has been collected from the </a:t>
            </a:r>
            <a:r>
              <a:rPr lang="en-US" sz="1350" dirty="0" err="1">
                <a:solidFill>
                  <a:schemeClr val="bg2">
                    <a:lumMod val="50000"/>
                  </a:schemeClr>
                </a:solidFill>
                <a:latin typeface="Abadi"/>
              </a:rPr>
              <a:t>Wikipages</a:t>
            </a:r>
            <a:r>
              <a:rPr lang="en-US" sz="1350" dirty="0">
                <a:solidFill>
                  <a:schemeClr val="bg2">
                    <a:lumMod val="50000"/>
                  </a:schemeClr>
                </a:solidFill>
                <a:latin typeface="Abadi"/>
              </a:rPr>
              <a:t> of List of Falcon 9 and Falcon Heavy launches. Once the HTTP response was received, a Beautiful Soup object was created to parse the response object.</a:t>
            </a:r>
            <a:endParaRPr lang="en-US" sz="1350">
              <a:solidFill>
                <a:schemeClr val="bg2">
                  <a:lumMod val="50000"/>
                </a:schemeClr>
              </a:solidFill>
            </a:endParaRPr>
          </a:p>
          <a:p>
            <a:pPr>
              <a:lnSpc>
                <a:spcPct val="120000"/>
              </a:lnSpc>
              <a:spcBef>
                <a:spcPts val="1400"/>
              </a:spcBef>
            </a:pPr>
            <a:r>
              <a:rPr lang="en-US" sz="1350" dirty="0">
                <a:solidFill>
                  <a:schemeClr val="accent3">
                    <a:lumMod val="25000"/>
                  </a:schemeClr>
                </a:solidFill>
                <a:latin typeface="Abadi"/>
              </a:rPr>
              <a:t>Perform data wrangling</a:t>
            </a:r>
          </a:p>
          <a:p>
            <a:pPr lvl="1">
              <a:lnSpc>
                <a:spcPct val="120000"/>
              </a:lnSpc>
              <a:spcBef>
                <a:spcPts val="1400"/>
              </a:spcBef>
            </a:pPr>
            <a:r>
              <a:rPr lang="en-US" sz="1350" dirty="0">
                <a:solidFill>
                  <a:schemeClr val="bg2">
                    <a:lumMod val="50000"/>
                  </a:schemeClr>
                </a:solidFill>
                <a:latin typeface="Abadi"/>
              </a:rPr>
              <a:t>The data was processed using a pandas object which read the .csv file, thereby assigning it into a </a:t>
            </a:r>
            <a:r>
              <a:rPr lang="en-US" sz="1350" dirty="0" err="1">
                <a:solidFill>
                  <a:schemeClr val="bg2">
                    <a:lumMod val="50000"/>
                  </a:schemeClr>
                </a:solidFill>
                <a:latin typeface="Abadi"/>
              </a:rPr>
              <a:t>dataframe</a:t>
            </a:r>
            <a:r>
              <a:rPr lang="en-US" sz="1350" dirty="0">
                <a:solidFill>
                  <a:schemeClr val="bg2">
                    <a:lumMod val="50000"/>
                  </a:schemeClr>
                </a:solidFill>
                <a:latin typeface="Abadi"/>
              </a:rPr>
              <a:t> one.</a:t>
            </a:r>
            <a:endParaRPr lang="en-US" sz="1350">
              <a:solidFill>
                <a:schemeClr val="bg2">
                  <a:lumMod val="50000"/>
                </a:schemeClr>
              </a:solidFill>
            </a:endParaRPr>
          </a:p>
          <a:p>
            <a:pPr>
              <a:lnSpc>
                <a:spcPct val="120000"/>
              </a:lnSpc>
              <a:spcBef>
                <a:spcPts val="1400"/>
              </a:spcBef>
            </a:pPr>
            <a:r>
              <a:rPr lang="en-US" sz="135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350" dirty="0">
                <a:solidFill>
                  <a:schemeClr val="accent3">
                    <a:lumMod val="25000"/>
                  </a:schemeClr>
                </a:solidFill>
                <a:latin typeface="Abadi"/>
              </a:rPr>
              <a:t>Perform interactive visual analytics using Folium and </a:t>
            </a:r>
            <a:r>
              <a:rPr lang="en-US" sz="1350" dirty="0" err="1">
                <a:solidFill>
                  <a:schemeClr val="accent3">
                    <a:lumMod val="25000"/>
                  </a:schemeClr>
                </a:solidFill>
                <a:latin typeface="Abadi"/>
              </a:rPr>
              <a:t>Plotly</a:t>
            </a:r>
            <a:r>
              <a:rPr lang="en-US" sz="1350" dirty="0">
                <a:solidFill>
                  <a:schemeClr val="accent3">
                    <a:lumMod val="25000"/>
                  </a:schemeClr>
                </a:solidFill>
                <a:latin typeface="Abadi"/>
              </a:rPr>
              <a:t> Dash</a:t>
            </a:r>
          </a:p>
          <a:p>
            <a:pPr>
              <a:lnSpc>
                <a:spcPct val="120000"/>
              </a:lnSpc>
              <a:spcBef>
                <a:spcPts val="1400"/>
              </a:spcBef>
            </a:pPr>
            <a:r>
              <a:rPr lang="en-US" sz="1350" dirty="0">
                <a:solidFill>
                  <a:schemeClr val="accent3">
                    <a:lumMod val="25000"/>
                  </a:schemeClr>
                </a:solidFill>
                <a:latin typeface="Abadi"/>
              </a:rPr>
              <a:t>Perform predictive analysis using classification models</a:t>
            </a:r>
          </a:p>
          <a:p>
            <a:pPr lvl="1">
              <a:lnSpc>
                <a:spcPct val="120000"/>
              </a:lnSpc>
              <a:spcBef>
                <a:spcPts val="1400"/>
              </a:spcBef>
            </a:pPr>
            <a:r>
              <a:rPr lang="en-US" sz="1350" dirty="0">
                <a:solidFill>
                  <a:schemeClr val="bg2">
                    <a:lumMod val="50000"/>
                  </a:schemeClr>
                </a:solidFill>
                <a:latin typeface="Abadi"/>
              </a:rPr>
              <a:t>The processed data is Standardized. </a:t>
            </a:r>
            <a:endParaRPr lang="en-US" sz="1350">
              <a:solidFill>
                <a:schemeClr val="bg2">
                  <a:lumMod val="50000"/>
                </a:schemeClr>
              </a:solidFill>
            </a:endParaRPr>
          </a:p>
          <a:p>
            <a:pPr lvl="1">
              <a:lnSpc>
                <a:spcPct val="120000"/>
              </a:lnSpc>
              <a:spcBef>
                <a:spcPts val="1400"/>
              </a:spcBef>
            </a:pPr>
            <a:r>
              <a:rPr lang="en-US" sz="1350" dirty="0">
                <a:solidFill>
                  <a:schemeClr val="bg2">
                    <a:lumMod val="50000"/>
                  </a:schemeClr>
                </a:solidFill>
                <a:latin typeface="Abadi"/>
              </a:rPr>
              <a:t>The data is split into training and test sets with 80% weightage on the training set.</a:t>
            </a:r>
          </a:p>
          <a:p>
            <a:pPr lvl="1">
              <a:lnSpc>
                <a:spcPct val="120000"/>
              </a:lnSpc>
              <a:spcBef>
                <a:spcPts val="1400"/>
              </a:spcBef>
            </a:pPr>
            <a:r>
              <a:rPr lang="en-US" sz="1350" dirty="0">
                <a:solidFill>
                  <a:schemeClr val="bg2">
                    <a:lumMod val="50000"/>
                  </a:schemeClr>
                </a:solidFill>
                <a:latin typeface="Abadi"/>
              </a:rPr>
              <a:t>Using a classifier object, the training data set is trained and accuracy on the validation data is performed.</a:t>
            </a:r>
          </a:p>
          <a:p>
            <a:pPr lvl="1">
              <a:lnSpc>
                <a:spcPct val="120000"/>
              </a:lnSpc>
              <a:spcBef>
                <a:spcPts val="1400"/>
              </a:spcBef>
            </a:pPr>
            <a:r>
              <a:rPr lang="en-US" sz="1350" dirty="0">
                <a:solidFill>
                  <a:schemeClr val="bg2">
                    <a:lumMod val="50000"/>
                  </a:schemeClr>
                </a:solidFill>
                <a:latin typeface="Abadi"/>
              </a:rPr>
              <a:t>Finally, accuracy on the test data is retrieved and by plotting a confusion matrix, we can distinguish between different classes.</a:t>
            </a:r>
          </a:p>
          <a:p>
            <a:pPr lvl="1">
              <a:lnSpc>
                <a:spcPct val="120000"/>
              </a:lnSpc>
              <a:spcBef>
                <a:spcPts val="1400"/>
              </a:spcBef>
            </a:pPr>
            <a:endParaRPr lang="en-US" sz="1350" dirty="0">
              <a:solidFill>
                <a:srgbClr val="767171"/>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02280" y="6150491"/>
            <a:ext cx="2743200" cy="401638"/>
          </a:xfrm>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6">
            <a:extLst>
              <a:ext uri="{FF2B5EF4-FFF2-40B4-BE49-F238E27FC236}">
                <a16:creationId xmlns:a16="http://schemas.microsoft.com/office/drawing/2014/main" id="{763B0F90-0576-44E1-A21C-77D07F5AE155}"/>
              </a:ext>
            </a:extLst>
          </p:cNvPr>
          <p:cNvPicPr>
            <a:picLocks noChangeAspect="1"/>
          </p:cNvPicPr>
          <p:nvPr/>
        </p:nvPicPr>
        <p:blipFill>
          <a:blip r:embed="rId3"/>
          <a:stretch>
            <a:fillRect/>
          </a:stretch>
        </p:blipFill>
        <p:spPr>
          <a:xfrm>
            <a:off x="5911122" y="1856282"/>
            <a:ext cx="5403953" cy="2383435"/>
          </a:xfrm>
          <a:prstGeom prst="rect">
            <a:avLst/>
          </a:prstGeom>
        </p:spPr>
      </p:pic>
      <p:graphicFrame>
        <p:nvGraphicFramePr>
          <p:cNvPr id="10" name="Text Placeholder 2">
            <a:extLst>
              <a:ext uri="{FF2B5EF4-FFF2-40B4-BE49-F238E27FC236}">
                <a16:creationId xmlns:a16="http://schemas.microsoft.com/office/drawing/2014/main" id="{5FAC3C73-6E38-4900-A9A8-8FDE5EE62C5B}"/>
              </a:ext>
            </a:extLst>
          </p:cNvPr>
          <p:cNvGraphicFramePr/>
          <p:nvPr/>
        </p:nvGraphicFramePr>
        <p:xfrm>
          <a:off x="820738" y="1800225"/>
          <a:ext cx="4640263" cy="42259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8" name="TextBox 27">
            <a:extLst>
              <a:ext uri="{FF2B5EF4-FFF2-40B4-BE49-F238E27FC236}">
                <a16:creationId xmlns:a16="http://schemas.microsoft.com/office/drawing/2014/main" id="{A5A066A2-5ED4-49B6-885E-71407551D4E7}"/>
              </a:ext>
            </a:extLst>
          </p:cNvPr>
          <p:cNvSpPr txBox="1"/>
          <p:nvPr/>
        </p:nvSpPr>
        <p:spPr>
          <a:xfrm>
            <a:off x="6573186" y="4874302"/>
            <a:ext cx="42422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https://github.com/r-spacex/SpaceX-API</a:t>
            </a:r>
            <a:endParaRPr lang="en-US" b="1"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711049" y="1792288"/>
            <a:ext cx="6660213" cy="4231858"/>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lgn="ctr">
              <a:buNone/>
            </a:pPr>
            <a:r>
              <a:rPr lang="en-US" sz="2200" dirty="0">
                <a:ea typeface="+mn-lt"/>
                <a:cs typeface="+mn-lt"/>
                <a:hlinkClick r:id="rId3"/>
              </a:rPr>
              <a:t>SpaceX Web Scrapping Notebook_Github</a:t>
            </a:r>
            <a:endParaRPr lang="en-US" sz="2200">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75</TotalTime>
  <Words>1336</Words>
  <Application>Microsoft Office PowerPoint</Application>
  <PresentationFormat>Widescreen</PresentationFormat>
  <Paragraphs>229</Paragraphs>
  <Slides>45</Slides>
  <Notes>4</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1163</cp:revision>
  <dcterms:created xsi:type="dcterms:W3CDTF">2021-04-29T18:58:34Z</dcterms:created>
  <dcterms:modified xsi:type="dcterms:W3CDTF">2021-09-08T07:41:06Z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